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62" r:id="rId9"/>
    <p:sldId id="263" r:id="rId10"/>
    <p:sldId id="264" r:id="rId11"/>
    <p:sldId id="283" r:id="rId12"/>
    <p:sldId id="284" r:id="rId13"/>
    <p:sldId id="265" r:id="rId14"/>
    <p:sldId id="266" r:id="rId15"/>
    <p:sldId id="267" r:id="rId16"/>
    <p:sldId id="268" r:id="rId17"/>
    <p:sldId id="280" r:id="rId18"/>
    <p:sldId id="269" r:id="rId19"/>
    <p:sldId id="270" r:id="rId20"/>
    <p:sldId id="271" r:id="rId21"/>
    <p:sldId id="272" r:id="rId22"/>
    <p:sldId id="273" r:id="rId23"/>
    <p:sldId id="279" r:id="rId24"/>
    <p:sldId id="275" r:id="rId25"/>
    <p:sldId id="276" r:id="rId26"/>
    <p:sldId id="277" r:id="rId27"/>
    <p:sldId id="278" r:id="rId28"/>
    <p:sldId id="282" r:id="rId29"/>
  </p:sldIdLst>
  <p:sldSz cx="18288000" cy="10287000"/>
  <p:notesSz cx="9144000" cy="6858000"/>
  <p:embeddedFontLst>
    <p:embeddedFont>
      <p:font typeface="Oswald" charset="-52"/>
      <p:regular r:id="rId32"/>
      <p:bold r:id="rId33"/>
    </p:embeddedFont>
    <p:embeddedFont>
      <p:font typeface="Montserrat Extra-Bold" charset="-52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Montserrat Light" charset="0"/>
      <p:regular r:id="rId42"/>
    </p:embeddedFont>
  </p:embeddedFontLst>
  <p:defaultTextStyle>
    <a:defPPr>
      <a:defRPr lang="en-US"/>
    </a:defPPr>
    <a:lvl1pPr marL="0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3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71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57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43" autoAdjust="0"/>
  </p:normalViewPr>
  <p:slideViewPr>
    <p:cSldViewPr>
      <p:cViewPr>
        <p:scale>
          <a:sx n="74" d="100"/>
          <a:sy n="74" d="100"/>
        </p:scale>
        <p:origin x="-53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065E7-9527-4B4D-8FAE-A36CCF6B53D4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DF2AC-453D-4450-8304-C9B8D2D57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620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CC621-A068-4A43-9BBD-8EFBCA464470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B22B4-6443-43DB-B98D-CD37E35FE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6344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3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71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57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029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10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65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11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65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12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65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13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912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14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25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15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545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16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357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17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66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18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14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19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8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2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44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20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67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21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071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22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118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23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235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24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07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25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3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26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02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27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61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28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61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3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83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4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52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5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52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6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99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7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39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8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8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22B4-6443-43DB-B98D-CD37E35FEFB1}" type="slidenum">
              <a:rPr lang="ru-RU" smtClean="0"/>
              <a:t>9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3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DDD4-1142-4DC4-A574-26A52111BF8F}" type="datetime1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E5BC-D510-4558-B5A9-5F09ED06E42E}" type="datetime1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8ECF-95E1-4927-95D9-84D4F413B11E}" type="datetime1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EF31-A71C-466E-8F4E-8EB9CB458E64}" type="datetime1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BA34-DBBA-4B33-BC58-88E6CA8AA00F}" type="datetime1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5904-4C9B-4E90-9430-CEFD909FE259}" type="datetime1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CB69-F7CE-42A8-8990-44E4ACB9396F}" type="datetime1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9CC1-7A82-468A-B861-44804AB8EA2C}" type="datetime1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819D-7082-4866-AA79-211454746A6F}" type="datetime1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8598-A6E0-44F4-BA7E-F93CE7F66794}" type="datetime1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CCFD-6698-456E-9E8D-81840ED502B5}" type="datetime1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9F3DB-2732-460E-9D0A-FDD1B62BA31A}" type="datetime1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rcRect l="4306" t="6867" r="16013" b="1380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14174" y="1943102"/>
            <a:ext cx="19116348" cy="507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39"/>
              </a:lnSpc>
            </a:pPr>
            <a:r>
              <a:rPr lang="ru-RU" sz="13000" b="1" spc="320" dirty="0">
                <a:solidFill>
                  <a:srgbClr val="FFFFFF"/>
                </a:solidFill>
                <a:latin typeface="Oswald"/>
              </a:rPr>
              <a:t>МЕДИЦИНСКИЙ ТУРИЗМ В РОССИИ</a:t>
            </a:r>
            <a:endParaRPr lang="en-US" sz="13000" b="1" spc="320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-125057" y="9185739"/>
            <a:ext cx="18538114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ru-RU" sz="3600" b="1" spc="320" dirty="0">
                <a:solidFill>
                  <a:srgbClr val="FFFFFF"/>
                </a:solidFill>
                <a:latin typeface="Oswald"/>
              </a:rPr>
              <a:t>О ТОМ, КАК ПОЛУЧИТЬ МЕДИЦИНСКУЮ ПОМОЩЬ В РОССИЙСКОЙ ФЕДЕРАЦИИ</a:t>
            </a:r>
            <a:endParaRPr lang="en-US" sz="3600" b="1" spc="320" dirty="0">
              <a:solidFill>
                <a:srgbClr val="FFFFFF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6523661"/>
            <a:ext cx="18288000" cy="2807759"/>
            <a:chOff x="0" y="0"/>
            <a:chExt cx="4042959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215900"/>
              <a:ext cx="4042959" cy="76200"/>
            </a:xfrm>
            <a:custGeom>
              <a:avLst/>
              <a:gdLst/>
              <a:ahLst/>
              <a:cxnLst/>
              <a:rect l="l" t="t" r="r" b="b"/>
              <a:pathLst>
                <a:path w="4042959" h="76200">
                  <a:moveTo>
                    <a:pt x="0" y="0"/>
                  </a:moveTo>
                  <a:lnTo>
                    <a:pt x="4042959" y="0"/>
                  </a:lnTo>
                  <a:lnTo>
                    <a:pt x="404295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6910110"/>
            <a:ext cx="18288000" cy="2807759"/>
            <a:chOff x="0" y="0"/>
            <a:chExt cx="4042959" cy="508000"/>
          </a:xfrm>
        </p:grpSpPr>
        <p:sp>
          <p:nvSpPr>
            <p:cNvPr id="7" name="Freeform 7"/>
            <p:cNvSpPr/>
            <p:nvPr/>
          </p:nvSpPr>
          <p:spPr>
            <a:xfrm>
              <a:off x="0" y="215900"/>
              <a:ext cx="4042959" cy="76200"/>
            </a:xfrm>
            <a:custGeom>
              <a:avLst/>
              <a:gdLst/>
              <a:ahLst/>
              <a:cxnLst/>
              <a:rect l="l" t="t" r="r" b="b"/>
              <a:pathLst>
                <a:path w="4042959" h="76200">
                  <a:moveTo>
                    <a:pt x="0" y="0"/>
                  </a:moveTo>
                  <a:lnTo>
                    <a:pt x="4042959" y="0"/>
                  </a:lnTo>
                  <a:lnTo>
                    <a:pt x="404295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5059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7277102"/>
            <a:ext cx="18288000" cy="2807759"/>
            <a:chOff x="0" y="0"/>
            <a:chExt cx="4042959" cy="508000"/>
          </a:xfrm>
        </p:grpSpPr>
        <p:sp>
          <p:nvSpPr>
            <p:cNvPr id="11" name="Freeform 11"/>
            <p:cNvSpPr/>
            <p:nvPr/>
          </p:nvSpPr>
          <p:spPr>
            <a:xfrm>
              <a:off x="0" y="215900"/>
              <a:ext cx="4042959" cy="76200"/>
            </a:xfrm>
            <a:custGeom>
              <a:avLst/>
              <a:gdLst/>
              <a:ahLst/>
              <a:cxnLst/>
              <a:rect l="l" t="t" r="r" b="b"/>
              <a:pathLst>
                <a:path w="4042959" h="76200">
                  <a:moveTo>
                    <a:pt x="0" y="0"/>
                  </a:moveTo>
                  <a:lnTo>
                    <a:pt x="4042959" y="0"/>
                  </a:lnTo>
                  <a:lnTo>
                    <a:pt x="404295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CD0808"/>
            </a:solidFill>
          </p:spPr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9047" y="5486402"/>
            <a:ext cx="4611658" cy="48006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4" name="AutoShape 4"/>
          <p:cNvSpPr/>
          <p:nvPr/>
        </p:nvSpPr>
        <p:spPr>
          <a:xfrm>
            <a:off x="4538158" y="-19049"/>
            <a:ext cx="4591050" cy="5510168"/>
          </a:xfrm>
          <a:prstGeom prst="rect">
            <a:avLst/>
          </a:prstGeom>
          <a:solidFill>
            <a:srgbClr val="A6A6A6"/>
          </a:solid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AutoShape 5"/>
          <p:cNvSpPr/>
          <p:nvPr/>
        </p:nvSpPr>
        <p:spPr>
          <a:xfrm>
            <a:off x="4592611" y="5486402"/>
            <a:ext cx="4591050" cy="480060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6" name="TextBox 6"/>
          <p:cNvSpPr txBox="1"/>
          <p:nvPr/>
        </p:nvSpPr>
        <p:spPr>
          <a:xfrm>
            <a:off x="4703219" y="5516596"/>
            <a:ext cx="4413881" cy="815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900" b="1" spc="337" dirty="0" smtClean="0">
                <a:solidFill>
                  <a:srgbClr val="252827"/>
                </a:solidFill>
                <a:latin typeface="Oswald"/>
              </a:rPr>
              <a:t>НЕВРОЛОГИЯ </a:t>
            </a:r>
          </a:p>
          <a:p>
            <a:r>
              <a:rPr lang="ru-RU" sz="2400" b="1" spc="337" dirty="0" smtClean="0">
                <a:solidFill>
                  <a:srgbClr val="252827"/>
                </a:solidFill>
                <a:latin typeface="Oswald"/>
              </a:rPr>
              <a:t>ДЛЯВЗРОСЛЫХ И ДЕТЕЙ</a:t>
            </a:r>
            <a:endParaRPr lang="en-US" sz="2400" b="1" spc="337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9144003" y="5486402"/>
            <a:ext cx="4591050" cy="48006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8" name="TextBox 8"/>
          <p:cNvSpPr txBox="1"/>
          <p:nvPr/>
        </p:nvSpPr>
        <p:spPr>
          <a:xfrm>
            <a:off x="9358340" y="5855839"/>
            <a:ext cx="410857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sz="2900" b="1" spc="479" dirty="0" smtClean="0">
                <a:solidFill>
                  <a:srgbClr val="252827"/>
                </a:solidFill>
                <a:latin typeface="Oswald"/>
              </a:rPr>
              <a:t>НЕЙРОХИРУРГИЯ</a:t>
            </a:r>
            <a:endParaRPr lang="en-US" sz="2900" b="1" spc="479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3714447" y="5143502"/>
            <a:ext cx="4591050" cy="51435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-950769" y="882792"/>
            <a:ext cx="1901542" cy="19015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337233" y="882792"/>
            <a:ext cx="1901542" cy="1901541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3506" y="0"/>
            <a:ext cx="4611658" cy="549111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4" name="AutoShape 14"/>
          <p:cNvSpPr/>
          <p:nvPr/>
        </p:nvSpPr>
        <p:spPr>
          <a:xfrm>
            <a:off x="9117101" y="12875"/>
            <a:ext cx="4591050" cy="5503721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5" name="AutoShape 15"/>
          <p:cNvSpPr/>
          <p:nvPr/>
        </p:nvSpPr>
        <p:spPr>
          <a:xfrm>
            <a:off x="13735909" y="-36516"/>
            <a:ext cx="4573558" cy="5503721"/>
          </a:xfrm>
          <a:prstGeom prst="rect">
            <a:avLst/>
          </a:prstGeom>
          <a:solidFill>
            <a:srgbClr val="A6A6A6"/>
          </a:solidFill>
        </p:spPr>
        <p:txBody>
          <a:bodyPr/>
          <a:lstStyle/>
          <a:p>
            <a:pPr algn="ctr"/>
            <a:endParaRPr lang="ru-RU" sz="2800" b="1" dirty="0" smtClean="0">
              <a:latin typeface="Oswald" charset="-52"/>
            </a:endParaRPr>
          </a:p>
          <a:p>
            <a:pPr algn="ctr"/>
            <a:r>
              <a:rPr lang="ru-RU" sz="2800" b="1" dirty="0" smtClean="0">
                <a:latin typeface="Oswald" charset="-52"/>
              </a:rPr>
              <a:t>КАРДИОЛОГИЯ</a:t>
            </a:r>
            <a:endParaRPr lang="ru-RU" sz="2800" b="1" dirty="0">
              <a:latin typeface="Oswald" charset="-5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93553" y="179315"/>
            <a:ext cx="4331726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sz="2800" b="1" spc="337" dirty="0">
                <a:solidFill>
                  <a:srgbClr val="252827"/>
                </a:solidFill>
                <a:latin typeface="Oswald"/>
              </a:rPr>
              <a:t>Д</a:t>
            </a:r>
            <a:r>
              <a:rPr lang="ru-RU" sz="2800" b="1" spc="337" dirty="0" smtClean="0">
                <a:solidFill>
                  <a:srgbClr val="252827"/>
                </a:solidFill>
                <a:latin typeface="Oswald"/>
              </a:rPr>
              <a:t>ЕТСКАЯ ОНКОЛОГИЯ</a:t>
            </a:r>
            <a:endParaRPr lang="en-US" sz="2800" b="1" spc="337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703223" y="841037"/>
            <a:ext cx="4331726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272109" y="841035"/>
            <a:ext cx="4331723" cy="1374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spc="32" dirty="0" smtClean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2" dirty="0" smtClean="0">
                <a:solidFill>
                  <a:srgbClr val="252827"/>
                </a:solidFill>
                <a:latin typeface="Montserrat Light"/>
              </a:rPr>
              <a:t> </a:t>
            </a:r>
            <a:r>
              <a:rPr lang="ru-RU" sz="1600" spc="32" dirty="0" smtClean="0">
                <a:latin typeface="Montserrat Light"/>
              </a:rPr>
              <a:t>ОБУЗ 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 smtClean="0">
                <a:solidFill>
                  <a:srgbClr val="CD0808"/>
                </a:solidFill>
                <a:latin typeface="Montserrat Light"/>
              </a:rPr>
              <a:t>https</a:t>
            </a: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ivokb.ru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/</a:t>
            </a: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887200" y="1783257"/>
            <a:ext cx="1716632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dirty="0">
                <a:solidFill>
                  <a:srgbClr val="150599"/>
                </a:solidFill>
                <a:latin typeface="Montserrat Extra-Bold"/>
              </a:rPr>
              <a:t> Иваново</a:t>
            </a:r>
            <a:endParaRPr lang="en-US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3795543" y="841037"/>
            <a:ext cx="4331726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0747" y="6622627"/>
            <a:ext cx="4331726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 smtClean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272109" y="6589690"/>
            <a:ext cx="4331726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703223" y="6622628"/>
            <a:ext cx="4331726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3827781" y="6622628"/>
            <a:ext cx="4331726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7290294" y="102216"/>
            <a:ext cx="99770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10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27" name="TextBox 4"/>
          <p:cNvSpPr txBox="1"/>
          <p:nvPr/>
        </p:nvSpPr>
        <p:spPr>
          <a:xfrm>
            <a:off x="193553" y="1127929"/>
            <a:ext cx="4331726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2" dirty="0">
                <a:latin typeface="Montserrat Light"/>
              </a:rPr>
              <a:t>ОБУЗ 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https://www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ivokb.ru</a:t>
            </a:r>
            <a:r>
              <a:rPr lang="en-US" sz="1600" spc="32" dirty="0" smtClean="0">
                <a:solidFill>
                  <a:srgbClr val="CD0808"/>
                </a:solidFill>
                <a:latin typeface="Montserrat Light"/>
              </a:rPr>
              <a:t>/</a:t>
            </a:r>
            <a:r>
              <a:rPr lang="ru-RU" sz="1600" spc="32" dirty="0" smtClean="0">
                <a:solidFill>
                  <a:srgbClr val="CD0808"/>
                </a:solidFill>
                <a:latin typeface="Montserrat Light"/>
              </a:rPr>
              <a:t>  </a:t>
            </a:r>
            <a:r>
              <a:rPr lang="ru-RU" spc="32" dirty="0" smtClean="0">
                <a:solidFill>
                  <a:srgbClr val="0070C0"/>
                </a:solidFill>
                <a:latin typeface="Montserrat Extra-Bold" charset="-52"/>
              </a:rPr>
              <a:t>Иваново</a:t>
            </a:r>
            <a:endParaRPr lang="en-US" spc="32" dirty="0">
              <a:solidFill>
                <a:srgbClr val="0070C0"/>
              </a:solidFill>
              <a:latin typeface="Montserrat Extra-Bold" charset="-52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600" spc="32" dirty="0" smtClean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  <a:endParaRPr lang="en-US" sz="1600" spc="32" dirty="0">
              <a:solidFill>
                <a:srgbClr val="252827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29" name="TextBox 4"/>
          <p:cNvSpPr txBox="1"/>
          <p:nvPr/>
        </p:nvSpPr>
        <p:spPr>
          <a:xfrm>
            <a:off x="4703219" y="971840"/>
            <a:ext cx="4331726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endParaRPr lang="ru-RU" sz="1600" spc="32" dirty="0">
              <a:solidFill>
                <a:srgbClr val="252827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ru-RU" sz="1600" spc="32" dirty="0" smtClean="0">
                <a:latin typeface="Montserrat Light"/>
              </a:rPr>
              <a:t>ОБУЗ </a:t>
            </a:r>
            <a:r>
              <a:rPr lang="ru-RU" sz="1600" spc="32" dirty="0">
                <a:latin typeface="Montserrat Light"/>
              </a:rPr>
              <a:t>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https://www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 smtClean="0">
                <a:solidFill>
                  <a:srgbClr val="CD0808"/>
                </a:solidFill>
                <a:latin typeface="Montserrat Light"/>
              </a:rPr>
              <a:t>ivokb.ru/ </a:t>
            </a:r>
            <a:r>
              <a:rPr lang="ru-RU" sz="1600" spc="32" dirty="0">
                <a:solidFill>
                  <a:srgbClr val="0070C0"/>
                </a:solidFill>
                <a:latin typeface="Montserrat Extra-Bold" charset="-52"/>
              </a:rPr>
              <a:t>Иваново</a:t>
            </a:r>
            <a:endParaRPr lang="en-US" sz="1600" spc="32" dirty="0">
              <a:solidFill>
                <a:srgbClr val="0070C0"/>
              </a:solidFill>
              <a:latin typeface="Montserrat Extra-Bold" charset="-52"/>
            </a:endParaRPr>
          </a:p>
          <a:p>
            <a:pPr>
              <a:lnSpc>
                <a:spcPts val="2239"/>
              </a:lnSpc>
            </a:pPr>
            <a:endParaRPr lang="en-US" sz="1600" spc="32" dirty="0" smtClean="0">
              <a:solidFill>
                <a:srgbClr val="252827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600" spc="32" dirty="0" smtClean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 smtClean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13856825" y="982101"/>
            <a:ext cx="4331726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2" dirty="0">
                <a:latin typeface="Montserrat Light"/>
              </a:rPr>
              <a:t>ОБУЗ 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https://www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ivokb.ru</a:t>
            </a:r>
            <a:r>
              <a:rPr lang="en-US" sz="1600" spc="32" dirty="0" smtClean="0">
                <a:solidFill>
                  <a:srgbClr val="CD0808"/>
                </a:solidFill>
                <a:latin typeface="Montserrat Light"/>
              </a:rPr>
              <a:t>/ </a:t>
            </a:r>
            <a:r>
              <a:rPr lang="ru-RU" sz="1600" spc="32" dirty="0">
                <a:solidFill>
                  <a:srgbClr val="0070C0"/>
                </a:solidFill>
                <a:latin typeface="Montserrat Extra-Bold" charset="-52"/>
              </a:rPr>
              <a:t>Иваново</a:t>
            </a:r>
            <a:endParaRPr lang="en-US" sz="1600" spc="32" dirty="0">
              <a:solidFill>
                <a:srgbClr val="0070C0"/>
              </a:solidFill>
              <a:latin typeface="Montserrat Extra-Bold" charset="-52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03220" y="179315"/>
            <a:ext cx="4354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321" dirty="0" smtClean="0">
                <a:solidFill>
                  <a:srgbClr val="252827"/>
                </a:solidFill>
                <a:latin typeface="Oswald"/>
              </a:rPr>
              <a:t>ДЕТСКАЯ УРОЛОГИЯ-АНДРОЛОГИЯ</a:t>
            </a:r>
            <a:endParaRPr lang="en-US" sz="2800" b="1" spc="32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525000" y="102216"/>
            <a:ext cx="3941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321" dirty="0" smtClean="0">
                <a:solidFill>
                  <a:srgbClr val="252827"/>
                </a:solidFill>
                <a:latin typeface="Oswald"/>
              </a:rPr>
              <a:t>ДЕТСКАЯ ЭНДОКРИНОЛОГИЯ</a:t>
            </a:r>
            <a:endParaRPr lang="en-US" sz="2800" b="1" spc="32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855839"/>
            <a:ext cx="401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Oswald" charset="-52"/>
              </a:rPr>
              <a:t>КОЛОПРОКТОЛОГИЯ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56824" y="5786589"/>
            <a:ext cx="3932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Oswald" charset="-52"/>
              </a:rPr>
              <a:t>НЕФРОЛОГИЯ</a:t>
            </a:r>
            <a:endParaRPr lang="ru-RU" sz="2800" b="1" dirty="0">
              <a:latin typeface="Oswald" charset="-52"/>
            </a:endParaRPr>
          </a:p>
        </p:txBody>
      </p:sp>
      <p:sp>
        <p:nvSpPr>
          <p:cNvPr id="43" name="TextBox 4"/>
          <p:cNvSpPr txBox="1"/>
          <p:nvPr/>
        </p:nvSpPr>
        <p:spPr>
          <a:xfrm>
            <a:off x="9243362" y="6841522"/>
            <a:ext cx="4331726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2" dirty="0">
                <a:latin typeface="Montserrat Light"/>
              </a:rPr>
              <a:t>ОБУЗ 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https://www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 smtClean="0">
                <a:solidFill>
                  <a:srgbClr val="CD0808"/>
                </a:solidFill>
                <a:latin typeface="Montserrat Light"/>
              </a:rPr>
              <a:t>ivokb.ru/ </a:t>
            </a:r>
            <a:r>
              <a:rPr lang="ru-RU" sz="1600" spc="32" dirty="0" smtClean="0">
                <a:solidFill>
                  <a:srgbClr val="0070C0"/>
                </a:solidFill>
                <a:latin typeface="Montserrat Extra-Bold" charset="-52"/>
              </a:rPr>
              <a:t>Иваново</a:t>
            </a:r>
            <a:endParaRPr lang="en-US" sz="1600" spc="32" dirty="0">
              <a:solidFill>
                <a:srgbClr val="0070C0"/>
              </a:solidFill>
              <a:latin typeface="Montserrat Extra-Bold" charset="-52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46" name="TextBox 4"/>
          <p:cNvSpPr txBox="1"/>
          <p:nvPr/>
        </p:nvSpPr>
        <p:spPr>
          <a:xfrm>
            <a:off x="140747" y="6841522"/>
            <a:ext cx="4362051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2" dirty="0">
                <a:latin typeface="Montserrat Light"/>
              </a:rPr>
              <a:t>ОБУЗ 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https://www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ivokb.ru</a:t>
            </a:r>
            <a:r>
              <a:rPr lang="en-US" sz="1600" spc="32" dirty="0" smtClean="0">
                <a:solidFill>
                  <a:srgbClr val="CD0808"/>
                </a:solidFill>
                <a:latin typeface="Montserrat Light"/>
              </a:rPr>
              <a:t>/ </a:t>
            </a:r>
            <a:r>
              <a:rPr lang="ru-RU" sz="1600" spc="32" dirty="0">
                <a:solidFill>
                  <a:srgbClr val="0070C0"/>
                </a:solidFill>
                <a:latin typeface="Montserrat Extra-Bold" charset="-52"/>
              </a:rPr>
              <a:t>Иваново</a:t>
            </a:r>
            <a:endParaRPr lang="en-US" sz="1600" spc="32" dirty="0">
              <a:solidFill>
                <a:srgbClr val="0070C0"/>
              </a:solidFill>
              <a:latin typeface="Montserrat Extra-Bold" charset="-52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47" name="TextBox 4"/>
          <p:cNvSpPr txBox="1"/>
          <p:nvPr/>
        </p:nvSpPr>
        <p:spPr>
          <a:xfrm>
            <a:off x="4664952" y="6841521"/>
            <a:ext cx="4331726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2" dirty="0">
                <a:latin typeface="Montserrat Light"/>
              </a:rPr>
              <a:t>ОБУЗ 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https://www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 smtClean="0">
                <a:solidFill>
                  <a:srgbClr val="CD0808"/>
                </a:solidFill>
                <a:latin typeface="Montserrat Light"/>
              </a:rPr>
              <a:t>ivokb.ru/ </a:t>
            </a:r>
            <a:r>
              <a:rPr lang="ru-RU" sz="1600" spc="32" dirty="0" smtClean="0">
                <a:solidFill>
                  <a:srgbClr val="0070C0"/>
                </a:solidFill>
                <a:latin typeface="Montserrat Extra-Bold" charset="-52"/>
              </a:rPr>
              <a:t>Иваново</a:t>
            </a:r>
            <a:endParaRPr lang="en-US" sz="1600" spc="32" dirty="0">
              <a:solidFill>
                <a:srgbClr val="0070C0"/>
              </a:solidFill>
              <a:latin typeface="Montserrat Extra-Bold" charset="-52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13786312" y="6841520"/>
            <a:ext cx="4331726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2" dirty="0">
                <a:latin typeface="Montserrat Light"/>
              </a:rPr>
              <a:t>ОБУЗ 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https://www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 smtClean="0">
                <a:solidFill>
                  <a:srgbClr val="CD0808"/>
                </a:solidFill>
                <a:latin typeface="Montserrat Light"/>
              </a:rPr>
              <a:t>ivokb.ru/</a:t>
            </a:r>
            <a:r>
              <a:rPr lang="ru-RU" sz="1600" spc="32" dirty="0">
                <a:solidFill>
                  <a:srgbClr val="0070C0"/>
                </a:solidFill>
                <a:latin typeface="Montserrat Extra-Bold" charset="-52"/>
              </a:rPr>
              <a:t>Иваново</a:t>
            </a:r>
            <a:endParaRPr lang="en-US" sz="1600" spc="32" dirty="0">
              <a:solidFill>
                <a:srgbClr val="0070C0"/>
              </a:solidFill>
              <a:latin typeface="Montserrat Extra-Bold" charset="-52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7537" y="5549795"/>
            <a:ext cx="4611658" cy="48006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4" name="AutoShape 4"/>
          <p:cNvSpPr/>
          <p:nvPr/>
        </p:nvSpPr>
        <p:spPr>
          <a:xfrm>
            <a:off x="4592611" y="3"/>
            <a:ext cx="4819650" cy="549111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5" name="AutoShape 5"/>
          <p:cNvSpPr/>
          <p:nvPr/>
        </p:nvSpPr>
        <p:spPr>
          <a:xfrm>
            <a:off x="4552953" y="5502602"/>
            <a:ext cx="4591050" cy="480060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6" name="TextBox 6"/>
          <p:cNvSpPr txBox="1"/>
          <p:nvPr/>
        </p:nvSpPr>
        <p:spPr>
          <a:xfrm>
            <a:off x="4979148" y="5567298"/>
            <a:ext cx="3779868" cy="892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900" b="1" spc="337" dirty="0" smtClean="0">
                <a:solidFill>
                  <a:srgbClr val="252827"/>
                </a:solidFill>
                <a:latin typeface="Oswald"/>
              </a:rPr>
              <a:t>ТОРАКАЛЬНАЯ ХИРУРГИЯ </a:t>
            </a:r>
            <a:endParaRPr lang="en-US" sz="2900" b="1" spc="337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9144003" y="5486402"/>
            <a:ext cx="4591050" cy="48006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8" name="TextBox 8"/>
          <p:cNvSpPr txBox="1"/>
          <p:nvPr/>
        </p:nvSpPr>
        <p:spPr>
          <a:xfrm>
            <a:off x="9525000" y="5676901"/>
            <a:ext cx="394191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sz="2900" b="1" spc="479" dirty="0" smtClean="0">
                <a:solidFill>
                  <a:srgbClr val="252827"/>
                </a:solidFill>
                <a:latin typeface="Oswald"/>
              </a:rPr>
              <a:t>УРОЛОГИЯ</a:t>
            </a:r>
            <a:endParaRPr lang="en-US" sz="2900" b="1" spc="479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3735909" y="5467204"/>
            <a:ext cx="4569588" cy="4819797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0" name="TextBox 10"/>
          <p:cNvSpPr txBox="1"/>
          <p:nvPr/>
        </p:nvSpPr>
        <p:spPr>
          <a:xfrm>
            <a:off x="13827781" y="5734216"/>
            <a:ext cx="4477716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82"/>
              </a:lnSpc>
            </a:pPr>
            <a:r>
              <a:rPr lang="ru-RU" sz="2900" b="1" spc="661" dirty="0" smtClean="0">
                <a:solidFill>
                  <a:srgbClr val="252827"/>
                </a:solidFill>
                <a:latin typeface="Oswald"/>
              </a:rPr>
              <a:t>ХИРУРГИЯ</a:t>
            </a:r>
            <a:endParaRPr lang="en-US" sz="2900" b="1" spc="661" dirty="0">
              <a:solidFill>
                <a:srgbClr val="252827"/>
              </a:solidFill>
              <a:latin typeface="Oswa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-950769" y="882792"/>
            <a:ext cx="1901542" cy="19015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337233" y="882792"/>
            <a:ext cx="1901542" cy="1901541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3587" y="11487"/>
            <a:ext cx="4611658" cy="549111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4" name="AutoShape 14"/>
          <p:cNvSpPr/>
          <p:nvPr/>
        </p:nvSpPr>
        <p:spPr>
          <a:xfrm>
            <a:off x="9144003" y="-19050"/>
            <a:ext cx="4591050" cy="5503721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5" name="AutoShape 15"/>
          <p:cNvSpPr/>
          <p:nvPr/>
        </p:nvSpPr>
        <p:spPr>
          <a:xfrm>
            <a:off x="13735909" y="-36516"/>
            <a:ext cx="4573558" cy="5503721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18" name="TextBox 18"/>
          <p:cNvSpPr txBox="1"/>
          <p:nvPr/>
        </p:nvSpPr>
        <p:spPr>
          <a:xfrm>
            <a:off x="9358343" y="229586"/>
            <a:ext cx="416237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5"/>
              </a:lnSpc>
            </a:pPr>
            <a:r>
              <a:rPr lang="ru-RU" sz="2700" b="1" spc="321" dirty="0" smtClean="0">
                <a:solidFill>
                  <a:srgbClr val="252827"/>
                </a:solidFill>
                <a:latin typeface="Oswald"/>
              </a:rPr>
              <a:t>ПУЛЬМОНОЛОГИЯ</a:t>
            </a:r>
            <a:endParaRPr lang="en-US" sz="2700" b="1" spc="32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272109" y="841035"/>
            <a:ext cx="4331726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2" dirty="0">
                <a:solidFill>
                  <a:srgbClr val="252827"/>
                </a:solidFill>
                <a:latin typeface="Montserrat Light"/>
              </a:rPr>
              <a:t> </a:t>
            </a:r>
            <a:r>
              <a:rPr lang="ru-RU" sz="1600" spc="32" dirty="0">
                <a:latin typeface="Montserrat Light"/>
              </a:rPr>
              <a:t>ОБУЗ 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https://www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ivokb.ru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/</a:t>
            </a: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887200" y="1783257"/>
            <a:ext cx="1716632" cy="297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dirty="0">
                <a:solidFill>
                  <a:srgbClr val="150599"/>
                </a:solidFill>
                <a:latin typeface="Montserrat Extra-Bold"/>
              </a:rPr>
              <a:t> </a:t>
            </a:r>
            <a:r>
              <a:rPr lang="ru-RU" dirty="0">
                <a:solidFill>
                  <a:srgbClr val="0070C0"/>
                </a:solidFill>
                <a:latin typeface="Montserrat Extra-Bold"/>
              </a:rPr>
              <a:t>Иваново</a:t>
            </a:r>
            <a:endParaRPr lang="en-US" dirty="0">
              <a:solidFill>
                <a:srgbClr val="0070C0"/>
              </a:solidFill>
              <a:latin typeface="Montserrat Extra-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3795543" y="841037"/>
            <a:ext cx="4331726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0747" y="6622627"/>
            <a:ext cx="4331726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272109" y="6589690"/>
            <a:ext cx="4331726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703223" y="6622628"/>
            <a:ext cx="4331726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3827781" y="6622628"/>
            <a:ext cx="4331726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7290294" y="102216"/>
            <a:ext cx="99770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00" b="1" dirty="0" smtClean="0">
                <a:solidFill>
                  <a:srgbClr val="FFFFFF"/>
                </a:solidFill>
                <a:latin typeface="Oswald"/>
              </a:rPr>
              <a:t>1</a:t>
            </a: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1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27" name="TextBox 4"/>
          <p:cNvSpPr txBox="1"/>
          <p:nvPr/>
        </p:nvSpPr>
        <p:spPr>
          <a:xfrm>
            <a:off x="193553" y="1127929"/>
            <a:ext cx="4331726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2" dirty="0">
                <a:latin typeface="Montserrat Light"/>
              </a:rPr>
              <a:t>ОБУЗ 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https://www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 smtClean="0">
                <a:solidFill>
                  <a:srgbClr val="CD0808"/>
                </a:solidFill>
                <a:latin typeface="Montserrat Light"/>
              </a:rPr>
              <a:t>ivokb.ru/ </a:t>
            </a:r>
            <a:r>
              <a:rPr lang="ru-RU" sz="1600" spc="32" dirty="0" smtClean="0">
                <a:solidFill>
                  <a:srgbClr val="0070C0"/>
                </a:solidFill>
                <a:latin typeface="Montserrat Extra-Bold" charset="-52"/>
              </a:rPr>
              <a:t>Иваново</a:t>
            </a:r>
            <a:endParaRPr lang="en-US" sz="1600" spc="32" dirty="0">
              <a:solidFill>
                <a:srgbClr val="0070C0"/>
              </a:solidFill>
              <a:latin typeface="Montserrat Extra-Bold" charset="-52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29" name="TextBox 4"/>
          <p:cNvSpPr txBox="1"/>
          <p:nvPr/>
        </p:nvSpPr>
        <p:spPr>
          <a:xfrm>
            <a:off x="4703219" y="1143512"/>
            <a:ext cx="4331726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2" dirty="0">
                <a:latin typeface="Montserrat Light"/>
              </a:rPr>
              <a:t>ОБУЗ 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https://www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 smtClean="0">
                <a:solidFill>
                  <a:srgbClr val="CD0808"/>
                </a:solidFill>
                <a:latin typeface="Montserrat Light"/>
              </a:rPr>
              <a:t>ivokb.ru/ </a:t>
            </a:r>
            <a:r>
              <a:rPr lang="ru-RU" sz="1600" spc="32" dirty="0" smtClean="0">
                <a:solidFill>
                  <a:srgbClr val="0070C0"/>
                </a:solidFill>
                <a:latin typeface="Montserrat Extra-Bold" charset="-52"/>
              </a:rPr>
              <a:t>Иваново</a:t>
            </a:r>
            <a:endParaRPr lang="en-US" sz="1600" spc="32" dirty="0">
              <a:solidFill>
                <a:srgbClr val="0070C0"/>
              </a:solidFill>
              <a:latin typeface="Montserrat Extra-Bold" charset="-52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13856825" y="982101"/>
            <a:ext cx="4331726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2" dirty="0">
                <a:latin typeface="Montserrat Light"/>
              </a:rPr>
              <a:t>ОБУЗ 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https://www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 smtClean="0">
                <a:solidFill>
                  <a:srgbClr val="CD0808"/>
                </a:solidFill>
                <a:latin typeface="Montserrat Light"/>
              </a:rPr>
              <a:t>ivokb.ru/ </a:t>
            </a:r>
            <a:r>
              <a:rPr lang="ru-RU" sz="1600" spc="32" dirty="0" smtClean="0">
                <a:solidFill>
                  <a:srgbClr val="0070C0"/>
                </a:solidFill>
                <a:latin typeface="Montserrat Extra-Bold" charset="-52"/>
              </a:rPr>
              <a:t>Иваново</a:t>
            </a:r>
            <a:endParaRPr lang="en-US" sz="1600" spc="32" dirty="0">
              <a:solidFill>
                <a:srgbClr val="0070C0"/>
              </a:solidFill>
              <a:latin typeface="Montserrat Extra-Bold" charset="-52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999" y="229586"/>
            <a:ext cx="4144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Oswald" charset="-52"/>
              </a:rPr>
              <a:t>ОТОРИНОЛАРИНОЛОГИЯ ДЛЯ ВЗРОСЛЫХ И ДЕТЕЙ</a:t>
            </a:r>
            <a:endParaRPr lang="ru-RU" sz="2800" b="1" dirty="0">
              <a:latin typeface="Oswald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0999" y="5676900"/>
            <a:ext cx="4144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Oswald" charset="-52"/>
              </a:rPr>
              <a:t>СЕРДЕЧНО-СОСУДИСТАЯ ХИРУРГИЯ</a:t>
            </a:r>
            <a:endParaRPr lang="ru-RU" sz="2800" b="1" dirty="0">
              <a:latin typeface="Oswald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096" y="11488"/>
            <a:ext cx="4105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Oswald" charset="-52"/>
              </a:rPr>
              <a:t>ОФТАЛЬМОЛОГИЯ </a:t>
            </a:r>
          </a:p>
          <a:p>
            <a:pPr algn="ctr"/>
            <a:r>
              <a:rPr lang="ru-RU" sz="2800" b="1" dirty="0" smtClean="0">
                <a:latin typeface="Oswald" charset="-52"/>
              </a:rPr>
              <a:t>ДЛЯ ВЗРОСЛЫХ И ДЕТЕЙ</a:t>
            </a:r>
            <a:endParaRPr lang="ru-RU" sz="2800" b="1" dirty="0">
              <a:latin typeface="Oswald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863361" y="22863"/>
            <a:ext cx="4325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Oswald" charset="-52"/>
              </a:rPr>
              <a:t>РЕВМАТОЛОГИЯ </a:t>
            </a:r>
          </a:p>
          <a:p>
            <a:r>
              <a:rPr lang="ru-RU" sz="2800" b="1" dirty="0" smtClean="0">
                <a:latin typeface="Oswald" charset="-52"/>
              </a:rPr>
              <a:t>ДЛЯ ВЗРОСЛЫХ И ДЕТЕЙ</a:t>
            </a:r>
            <a:endParaRPr lang="ru-RU" sz="2800" b="1" dirty="0">
              <a:latin typeface="Oswald" charset="-52"/>
            </a:endParaRPr>
          </a:p>
        </p:txBody>
      </p:sp>
      <p:sp>
        <p:nvSpPr>
          <p:cNvPr id="36" name="TextBox 4"/>
          <p:cNvSpPr txBox="1"/>
          <p:nvPr/>
        </p:nvSpPr>
        <p:spPr>
          <a:xfrm>
            <a:off x="193553" y="6904756"/>
            <a:ext cx="4331726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2" dirty="0">
                <a:latin typeface="Montserrat Light"/>
              </a:rPr>
              <a:t>ОБУЗ 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https://www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 smtClean="0">
                <a:solidFill>
                  <a:srgbClr val="CD0808"/>
                </a:solidFill>
                <a:latin typeface="Montserrat Light"/>
              </a:rPr>
              <a:t>ivokb.ru/ </a:t>
            </a:r>
            <a:r>
              <a:rPr lang="ru-RU" sz="1600" spc="32" dirty="0" smtClean="0">
                <a:solidFill>
                  <a:srgbClr val="0070C0"/>
                </a:solidFill>
                <a:latin typeface="Montserrat Extra-Bold" charset="-52"/>
              </a:rPr>
              <a:t>Иваново</a:t>
            </a:r>
            <a:endParaRPr lang="en-US" sz="1600" spc="32" dirty="0">
              <a:solidFill>
                <a:srgbClr val="0070C0"/>
              </a:solidFill>
              <a:latin typeface="Montserrat Extra-Bold" charset="-52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37" name="TextBox 4"/>
          <p:cNvSpPr txBox="1"/>
          <p:nvPr/>
        </p:nvSpPr>
        <p:spPr>
          <a:xfrm>
            <a:off x="4596259" y="6819900"/>
            <a:ext cx="4331726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2" dirty="0">
                <a:latin typeface="Montserrat Light"/>
              </a:rPr>
              <a:t>ОБУЗ 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https://www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 smtClean="0">
                <a:solidFill>
                  <a:srgbClr val="CD0808"/>
                </a:solidFill>
                <a:latin typeface="Montserrat Light"/>
              </a:rPr>
              <a:t>ivokb.ru/ </a:t>
            </a:r>
            <a:r>
              <a:rPr lang="ru-RU" sz="1600" spc="32" dirty="0" smtClean="0">
                <a:solidFill>
                  <a:srgbClr val="0070C0"/>
                </a:solidFill>
                <a:latin typeface="Montserrat Extra-Bold" charset="-52"/>
              </a:rPr>
              <a:t>Иваново</a:t>
            </a:r>
            <a:endParaRPr lang="en-US" sz="1600" spc="32" dirty="0">
              <a:solidFill>
                <a:srgbClr val="0070C0"/>
              </a:solidFill>
              <a:latin typeface="Montserrat Extra-Bold" charset="-52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38" name="TextBox 4"/>
          <p:cNvSpPr txBox="1"/>
          <p:nvPr/>
        </p:nvSpPr>
        <p:spPr>
          <a:xfrm>
            <a:off x="9208216" y="6826676"/>
            <a:ext cx="4331726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2" dirty="0">
                <a:latin typeface="Montserrat Light"/>
              </a:rPr>
              <a:t>ОБУЗ 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https://www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 smtClean="0">
                <a:solidFill>
                  <a:srgbClr val="CD0808"/>
                </a:solidFill>
                <a:latin typeface="Montserrat Light"/>
              </a:rPr>
              <a:t>ivokb.ru/ </a:t>
            </a:r>
            <a:r>
              <a:rPr lang="ru-RU" sz="1600" spc="32" dirty="0" smtClean="0">
                <a:solidFill>
                  <a:srgbClr val="0070C0"/>
                </a:solidFill>
                <a:latin typeface="Montserrat Extra-Bold" charset="-52"/>
              </a:rPr>
              <a:t>Иваново</a:t>
            </a:r>
            <a:endParaRPr lang="en-US" sz="1600" spc="32" dirty="0">
              <a:solidFill>
                <a:srgbClr val="0070C0"/>
              </a:solidFill>
              <a:latin typeface="Montserrat Extra-Bold" charset="-52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39" name="TextBox 4"/>
          <p:cNvSpPr txBox="1"/>
          <p:nvPr/>
        </p:nvSpPr>
        <p:spPr>
          <a:xfrm>
            <a:off x="13799191" y="6935486"/>
            <a:ext cx="4331726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2" dirty="0">
                <a:latin typeface="Montserrat Light"/>
              </a:rPr>
              <a:t>ОБУЗ 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https://www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 smtClean="0">
                <a:solidFill>
                  <a:srgbClr val="CD0808"/>
                </a:solidFill>
                <a:latin typeface="Montserrat Light"/>
              </a:rPr>
              <a:t>ivokb.ru/ </a:t>
            </a:r>
            <a:r>
              <a:rPr lang="ru-RU" sz="1600" spc="32" dirty="0" smtClean="0">
                <a:solidFill>
                  <a:srgbClr val="0070C0"/>
                </a:solidFill>
                <a:latin typeface="Montserrat Extra-Bold" charset="-52"/>
              </a:rPr>
              <a:t>Иваново</a:t>
            </a:r>
            <a:endParaRPr lang="en-US" sz="1600" spc="32" dirty="0">
              <a:solidFill>
                <a:srgbClr val="0070C0"/>
              </a:solidFill>
              <a:latin typeface="Montserrat Extra-Bold" charset="-52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9047" y="5486402"/>
            <a:ext cx="4611658" cy="48006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4" name="AutoShape 4"/>
          <p:cNvSpPr/>
          <p:nvPr/>
        </p:nvSpPr>
        <p:spPr>
          <a:xfrm>
            <a:off x="4680681" y="39535"/>
            <a:ext cx="4444529" cy="5446052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5" name="AutoShape 5"/>
          <p:cNvSpPr/>
          <p:nvPr/>
        </p:nvSpPr>
        <p:spPr>
          <a:xfrm>
            <a:off x="4592611" y="5486402"/>
            <a:ext cx="4591050" cy="480060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7" name="AutoShape 7"/>
          <p:cNvSpPr/>
          <p:nvPr/>
        </p:nvSpPr>
        <p:spPr>
          <a:xfrm>
            <a:off x="9144003" y="5486402"/>
            <a:ext cx="4591050" cy="48006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9" name="AutoShape 9"/>
          <p:cNvSpPr/>
          <p:nvPr/>
        </p:nvSpPr>
        <p:spPr>
          <a:xfrm>
            <a:off x="13714447" y="5143502"/>
            <a:ext cx="4591050" cy="51435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-950769" y="882792"/>
            <a:ext cx="1901542" cy="19015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337233" y="882792"/>
            <a:ext cx="1901542" cy="1901541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3587" y="11487"/>
            <a:ext cx="4611658" cy="549111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4" name="AutoShape 14"/>
          <p:cNvSpPr/>
          <p:nvPr/>
        </p:nvSpPr>
        <p:spPr>
          <a:xfrm>
            <a:off x="9012781" y="-36516"/>
            <a:ext cx="4701665" cy="5503721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5" name="AutoShape 15"/>
          <p:cNvSpPr/>
          <p:nvPr/>
        </p:nvSpPr>
        <p:spPr>
          <a:xfrm>
            <a:off x="13735909" y="-36516"/>
            <a:ext cx="4573558" cy="5503721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20" name="TextBox 20"/>
          <p:cNvSpPr txBox="1"/>
          <p:nvPr/>
        </p:nvSpPr>
        <p:spPr>
          <a:xfrm>
            <a:off x="193553" y="229586"/>
            <a:ext cx="427892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spc="32" dirty="0" smtClean="0">
                <a:latin typeface="Oswald" charset="-52"/>
              </a:rPr>
              <a:t>ЧЕЛЮСТНО-ЛИЦЕВАЯ ХИРУРГИЯ</a:t>
            </a:r>
            <a:endParaRPr lang="en-US" sz="2800" b="1" spc="32" dirty="0">
              <a:latin typeface="Oswald" charset="-5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703223" y="841037"/>
            <a:ext cx="4331726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272109" y="841035"/>
            <a:ext cx="4331726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2" dirty="0">
                <a:solidFill>
                  <a:srgbClr val="252827"/>
                </a:solidFill>
                <a:latin typeface="Montserrat Light"/>
              </a:rPr>
              <a:t> </a:t>
            </a: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887200" y="1783257"/>
            <a:ext cx="1716632" cy="297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dirty="0">
                <a:solidFill>
                  <a:srgbClr val="150599"/>
                </a:solidFill>
                <a:latin typeface="Montserrat Extra-Bold"/>
              </a:rPr>
              <a:t> </a:t>
            </a:r>
            <a:endParaRPr lang="en-US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3795543" y="841037"/>
            <a:ext cx="4331726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0747" y="6622627"/>
            <a:ext cx="4331726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272109" y="6589690"/>
            <a:ext cx="4331726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703223" y="6622628"/>
            <a:ext cx="4331726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3827781" y="6622628"/>
            <a:ext cx="4331726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7290294" y="102216"/>
            <a:ext cx="997708" cy="39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12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27" name="TextBox 4"/>
          <p:cNvSpPr txBox="1"/>
          <p:nvPr/>
        </p:nvSpPr>
        <p:spPr>
          <a:xfrm>
            <a:off x="193553" y="1127929"/>
            <a:ext cx="4331726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2" dirty="0">
                <a:latin typeface="Montserrat Light"/>
              </a:rPr>
              <a:t>ОБУЗ 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https://www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 smtClean="0">
                <a:solidFill>
                  <a:srgbClr val="CD0808"/>
                </a:solidFill>
                <a:latin typeface="Montserrat Light"/>
              </a:rPr>
              <a:t>ivokb.ru/ </a:t>
            </a:r>
            <a:r>
              <a:rPr lang="ru-RU" sz="1600" spc="32" dirty="0" smtClean="0">
                <a:solidFill>
                  <a:srgbClr val="0070C0"/>
                </a:solidFill>
                <a:latin typeface="Montserrat Extra-Bold" charset="-52"/>
              </a:rPr>
              <a:t>Иваново</a:t>
            </a:r>
            <a:endParaRPr lang="en-US" sz="1600" spc="32" dirty="0">
              <a:solidFill>
                <a:srgbClr val="0070C0"/>
              </a:solidFill>
              <a:latin typeface="Montserrat Extra-Bold" charset="-52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29" name="TextBox 4"/>
          <p:cNvSpPr txBox="1"/>
          <p:nvPr/>
        </p:nvSpPr>
        <p:spPr>
          <a:xfrm>
            <a:off x="4703219" y="1143512"/>
            <a:ext cx="4331726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2" dirty="0">
                <a:latin typeface="Montserrat Light"/>
              </a:rPr>
              <a:t>ОБУЗ 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https://www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 smtClean="0">
                <a:solidFill>
                  <a:srgbClr val="CD0808"/>
                </a:solidFill>
                <a:latin typeface="Montserrat Light"/>
              </a:rPr>
              <a:t>ivokb.ru/ </a:t>
            </a:r>
            <a:r>
              <a:rPr lang="ru-RU" sz="1600" spc="32" dirty="0" smtClean="0">
                <a:solidFill>
                  <a:srgbClr val="0070C0"/>
                </a:solidFill>
                <a:latin typeface="Montserrat Extra-Bold" charset="-52"/>
              </a:rPr>
              <a:t>Иваново</a:t>
            </a:r>
            <a:endParaRPr lang="en-US" sz="1600" spc="32" dirty="0">
              <a:solidFill>
                <a:srgbClr val="0070C0"/>
              </a:solidFill>
              <a:latin typeface="Montserrat Extra-Bold" charset="-52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13856825" y="982101"/>
            <a:ext cx="4331726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600" spc="32" dirty="0" smtClean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  <a:endParaRPr lang="en-US" sz="1600" spc="32" dirty="0">
              <a:solidFill>
                <a:srgbClr val="252827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096" y="229586"/>
            <a:ext cx="411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Oswald" charset="-52"/>
              </a:rPr>
              <a:t>ЭНДОКРИНОЛОГИЯ</a:t>
            </a:r>
            <a:endParaRPr lang="ru-RU" sz="2800" b="1" dirty="0">
              <a:latin typeface="Oswald" charset="-52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66203" y="9456540"/>
            <a:ext cx="1901542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 l="44801" t="44801" r="44801" b="44801"/>
          <a:stretch>
            <a:fillRect/>
          </a:stretch>
        </p:blipFill>
        <p:spPr>
          <a:xfrm>
            <a:off x="8179597" y="-1031379"/>
            <a:ext cx="1901542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7646" y="3009902"/>
            <a:ext cx="16952708" cy="318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00" b="1" spc="721" dirty="0">
                <a:solidFill>
                  <a:srgbClr val="FFFFFF"/>
                </a:solidFill>
                <a:latin typeface="Oswald"/>
              </a:rPr>
              <a:t>II СТУПЕНЬ</a:t>
            </a:r>
          </a:p>
          <a:p>
            <a:pPr algn="ctr">
              <a:lnSpc>
                <a:spcPts val="12439"/>
              </a:lnSpc>
            </a:pPr>
            <a:endParaRPr lang="en-US" sz="10000" b="1" spc="72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1" y="5143503"/>
            <a:ext cx="17458338" cy="2577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300" b="1" spc="507">
                <a:solidFill>
                  <a:srgbClr val="D9D9D9"/>
                </a:solidFill>
                <a:latin typeface="Oswald"/>
              </a:rPr>
              <a:t>СВЯЖИТЕСЬ С ПРЕДСТАВИТЕЛЕМ МЕДИЦИНСКОЙ ОРГАНИЗАЦИИ ДЛЯ ОПРЕДЕЛЕНИЯ УСЛОВИЙ ЛЕЧЕНИЯ </a:t>
            </a:r>
          </a:p>
          <a:p>
            <a:pPr algn="ctr">
              <a:lnSpc>
                <a:spcPts val="6720"/>
              </a:lnSpc>
            </a:pPr>
            <a:r>
              <a:rPr lang="en-US" sz="4300" b="1" spc="507">
                <a:solidFill>
                  <a:srgbClr val="D9D9D9"/>
                </a:solidFill>
                <a:latin typeface="Oswald"/>
              </a:rPr>
              <a:t>И ПОДГОТОВКИ ДОКУМЕНТОВ ДЛЯ ВИЗИТА В РОССИЮ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4" y="121264"/>
            <a:ext cx="997708" cy="39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00" b="1" dirty="0" smtClean="0">
                <a:solidFill>
                  <a:srgbClr val="FFFFFF"/>
                </a:solidFill>
                <a:latin typeface="Oswald"/>
              </a:rPr>
              <a:t>1</a:t>
            </a: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3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rcRect b="1557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8361" y="247821"/>
            <a:ext cx="17148298" cy="7899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</a:pPr>
            <a:endParaRPr dirty="0"/>
          </a:p>
          <a:p>
            <a:pPr>
              <a:lnSpc>
                <a:spcPts val="5200"/>
              </a:lnSpc>
            </a:pPr>
            <a:r>
              <a:rPr lang="en-US" sz="3900" spc="404" dirty="0">
                <a:solidFill>
                  <a:srgbClr val="FFFFFF"/>
                </a:solidFill>
                <a:latin typeface="Oswald"/>
              </a:rPr>
              <a:t>1. ЗАЙДИТЕ НА </a:t>
            </a:r>
            <a:r>
              <a:rPr lang="en-US" sz="3900" spc="404" dirty="0" smtClean="0">
                <a:solidFill>
                  <a:srgbClr val="FFFFFF"/>
                </a:solidFill>
                <a:latin typeface="Oswald"/>
              </a:rPr>
              <a:t>САЙТ</a:t>
            </a:r>
            <a:r>
              <a:rPr lang="ru-RU" sz="3900" spc="404" dirty="0" smtClean="0">
                <a:solidFill>
                  <a:srgbClr val="FFFFFF"/>
                </a:solidFill>
                <a:latin typeface="Oswald"/>
              </a:rPr>
              <a:t> ИВАНОВСКОЙ ОБЛАСТНОЙ КЛИНИЧЕСКОЙ БОЛЬНИЦЫ </a:t>
            </a:r>
            <a:r>
              <a:rPr lang="en-US" sz="3900" spc="404" dirty="0" smtClean="0">
                <a:solidFill>
                  <a:srgbClr val="FFFFFF"/>
                </a:solidFill>
                <a:latin typeface="Oswald"/>
              </a:rPr>
              <a:t>В </a:t>
            </a:r>
            <a:r>
              <a:rPr lang="en-US" sz="3900" spc="404" dirty="0">
                <a:solidFill>
                  <a:srgbClr val="FFFFFF"/>
                </a:solidFill>
                <a:latin typeface="Oswald"/>
              </a:rPr>
              <a:t>РАЗДЕЛ "МЕДИЦИНСКИЙ ТУРИЗМ"</a:t>
            </a:r>
          </a:p>
          <a:p>
            <a:pPr>
              <a:lnSpc>
                <a:spcPts val="5200"/>
              </a:lnSpc>
            </a:pPr>
            <a:endParaRPr lang="en-US" sz="3900" spc="40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5200"/>
              </a:lnSpc>
            </a:pPr>
            <a:r>
              <a:rPr lang="en-US" sz="3900" spc="404" dirty="0">
                <a:solidFill>
                  <a:srgbClr val="FFFFFF"/>
                </a:solidFill>
                <a:latin typeface="Oswald"/>
              </a:rPr>
              <a:t>2. ОЗНАКОМЬТЕСЬ </a:t>
            </a:r>
            <a:r>
              <a:rPr lang="en-US" sz="3900" spc="404" dirty="0" err="1">
                <a:solidFill>
                  <a:srgbClr val="FFFFFF"/>
                </a:solidFill>
                <a:latin typeface="Oswald"/>
              </a:rPr>
              <a:t>С</a:t>
            </a:r>
            <a:r>
              <a:rPr lang="en-US" sz="3900" spc="404" dirty="0">
                <a:solidFill>
                  <a:srgbClr val="FFFFFF"/>
                </a:solidFill>
                <a:latin typeface="Oswald"/>
              </a:rPr>
              <a:t> ПРЕДСТАВЛЕННОЙ ИНФОРМАЦИЕЙ</a:t>
            </a:r>
          </a:p>
          <a:p>
            <a:pPr>
              <a:lnSpc>
                <a:spcPts val="5200"/>
              </a:lnSpc>
            </a:pPr>
            <a:endParaRPr lang="en-US" sz="3900" spc="404" dirty="0">
              <a:solidFill>
                <a:srgbClr val="FFFFFF"/>
              </a:solidFill>
              <a:latin typeface="Oswald"/>
            </a:endParaRPr>
          </a:p>
          <a:p>
            <a:r>
              <a:rPr lang="en-US" sz="3900" spc="404" dirty="0">
                <a:solidFill>
                  <a:srgbClr val="FFFFFF"/>
                </a:solidFill>
                <a:latin typeface="Oswald"/>
              </a:rPr>
              <a:t>3. НАПИШИТЕ ВАШ ЗАПРОС НА </a:t>
            </a:r>
            <a:r>
              <a:rPr lang="en-US" sz="3900" spc="404" dirty="0" smtClean="0">
                <a:solidFill>
                  <a:srgbClr val="FFFFFF"/>
                </a:solidFill>
                <a:latin typeface="Oswald"/>
              </a:rPr>
              <a:t>ЭЛЕКТРОННУЮ ПОЧТУ</a:t>
            </a:r>
            <a:r>
              <a:rPr lang="en-US" sz="4000" dirty="0">
                <a:solidFill>
                  <a:schemeClr val="bg1"/>
                </a:solidFill>
                <a:latin typeface="Oswald" charset="-52"/>
              </a:rPr>
              <a:t>okb@gov37</a:t>
            </a:r>
            <a:r>
              <a:rPr lang="ru-RU" sz="4000" dirty="0">
                <a:solidFill>
                  <a:schemeClr val="bg1"/>
                </a:solidFill>
                <a:latin typeface="Oswald" charset="-52"/>
              </a:rPr>
              <a:t>.</a:t>
            </a:r>
            <a:r>
              <a:rPr lang="en-US" sz="4000" dirty="0" err="1">
                <a:solidFill>
                  <a:schemeClr val="bg1"/>
                </a:solidFill>
                <a:latin typeface="Oswald" charset="-52"/>
              </a:rPr>
              <a:t>ivanovo</a:t>
            </a:r>
            <a:r>
              <a:rPr lang="ru-RU" sz="4000" dirty="0">
                <a:solidFill>
                  <a:schemeClr val="bg1"/>
                </a:solidFill>
                <a:latin typeface="Oswald" charset="-52"/>
              </a:rPr>
              <a:t>.</a:t>
            </a:r>
            <a:r>
              <a:rPr lang="en-US" sz="4000" dirty="0" err="1">
                <a:solidFill>
                  <a:schemeClr val="bg1"/>
                </a:solidFill>
                <a:latin typeface="Oswald" charset="-52"/>
              </a:rPr>
              <a:t>ru</a:t>
            </a:r>
            <a:endParaRPr lang="ru-RU" sz="4000" dirty="0">
              <a:solidFill>
                <a:schemeClr val="bg1"/>
              </a:solidFill>
              <a:latin typeface="Oswald" charset="-52"/>
            </a:endParaRPr>
          </a:p>
          <a:p>
            <a:r>
              <a:rPr lang="en-US" sz="3900" spc="404" dirty="0" smtClean="0">
                <a:solidFill>
                  <a:srgbClr val="FFFFFF"/>
                </a:solidFill>
                <a:latin typeface="Oswald"/>
              </a:rPr>
              <a:t> ИЛИ </a:t>
            </a:r>
            <a:r>
              <a:rPr lang="en-US" sz="3900" spc="404" dirty="0">
                <a:solidFill>
                  <a:srgbClr val="FFFFFF"/>
                </a:solidFill>
                <a:latin typeface="Oswald"/>
              </a:rPr>
              <a:t>ПОЗВОНИТЕ ПО </a:t>
            </a:r>
            <a:r>
              <a:rPr lang="en-US" sz="3900" spc="404" dirty="0" smtClean="0">
                <a:solidFill>
                  <a:srgbClr val="FFFFFF"/>
                </a:solidFill>
                <a:latin typeface="Oswald"/>
              </a:rPr>
              <a:t>НОМЕРУ ТЕЛЕФОНА</a:t>
            </a:r>
            <a:r>
              <a:rPr lang="en-US" sz="4000" spc="207" dirty="0">
                <a:solidFill>
                  <a:srgbClr val="D9D9D9"/>
                </a:solidFill>
                <a:latin typeface="Oswald"/>
              </a:rPr>
              <a:t> +7 (</a:t>
            </a:r>
            <a:r>
              <a:rPr lang="ru-RU" sz="4000" spc="207" dirty="0">
                <a:solidFill>
                  <a:srgbClr val="D9D9D9"/>
                </a:solidFill>
                <a:latin typeface="Oswald"/>
              </a:rPr>
              <a:t>4932</a:t>
            </a:r>
            <a:r>
              <a:rPr lang="en-US" sz="4000" spc="207" dirty="0">
                <a:solidFill>
                  <a:srgbClr val="D9D9D9"/>
                </a:solidFill>
                <a:latin typeface="Oswald"/>
              </a:rPr>
              <a:t>) </a:t>
            </a:r>
            <a:r>
              <a:rPr lang="ru-RU" sz="4000" dirty="0">
                <a:solidFill>
                  <a:schemeClr val="bg1"/>
                </a:solidFill>
                <a:latin typeface="Oswald" charset="-52"/>
              </a:rPr>
              <a:t>53-50-50</a:t>
            </a:r>
            <a:endParaRPr lang="en-US" sz="3900" spc="40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5200"/>
              </a:lnSpc>
            </a:pPr>
            <a:endParaRPr lang="en-US" sz="3900" spc="40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5200"/>
              </a:lnSpc>
            </a:pPr>
            <a:r>
              <a:rPr lang="en-US" sz="3900" spc="404" dirty="0">
                <a:solidFill>
                  <a:srgbClr val="FFFFFF"/>
                </a:solidFill>
                <a:latin typeface="Oswald"/>
              </a:rPr>
              <a:t>4. ПОЛУЧИТЕ ПОДТВЕРЖДЕНИЕ НА ЛЕЧЕНИЕ </a:t>
            </a:r>
            <a:r>
              <a:rPr lang="en-US" sz="3900" spc="40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3900" spc="404" dirty="0">
                <a:solidFill>
                  <a:srgbClr val="FFFFFF"/>
                </a:solidFill>
                <a:latin typeface="Oswald"/>
              </a:rPr>
              <a:t> СЛЕДУЙТЕ ПОЛУЧЕННЫМ </a:t>
            </a:r>
          </a:p>
          <a:p>
            <a:pPr>
              <a:lnSpc>
                <a:spcPts val="5200"/>
              </a:lnSpc>
            </a:pPr>
            <a:r>
              <a:rPr lang="en-US" sz="3900" spc="404" dirty="0">
                <a:solidFill>
                  <a:srgbClr val="FFFFFF"/>
                </a:solidFill>
                <a:latin typeface="Oswald"/>
              </a:rPr>
              <a:t>ОТ МЕДИЦИНСКОЙ ОРГАНИЗАЦИИ РЕКОМЕНДАЦИЯМ ПО ОФОРМЛЕНИЮ СООТВЕТСТВУЮЩЕЙ ДОКУМЕНТАЦИИ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78361" y="8469409"/>
            <a:ext cx="1366242" cy="123644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47345" y="8375925"/>
            <a:ext cx="14317266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1"/>
              </a:lnSpc>
            </a:pPr>
            <a:r>
              <a:rPr lang="en-US" sz="2300" spc="248" dirty="0" err="1">
                <a:solidFill>
                  <a:srgbClr val="A6A6A6"/>
                </a:solidFill>
                <a:latin typeface="Oswald"/>
              </a:rPr>
              <a:t>В</a:t>
            </a:r>
            <a:r>
              <a:rPr lang="en-US" sz="2300" spc="248" dirty="0">
                <a:solidFill>
                  <a:srgbClr val="A6A6A6"/>
                </a:solidFill>
                <a:latin typeface="Oswald"/>
              </a:rPr>
              <a:t> СЛУЧАЕ ВОЗНИКНОВЕНИЯ ДОПОЛНИТЕЛЬНЫХ ВОПРОСОВ СВЯЖИТЕСЬ </a:t>
            </a:r>
            <a:r>
              <a:rPr lang="en-US" sz="2300" spc="248" dirty="0" err="1">
                <a:solidFill>
                  <a:srgbClr val="A6A6A6"/>
                </a:solidFill>
                <a:latin typeface="Oswald"/>
              </a:rPr>
              <a:t>С</a:t>
            </a:r>
            <a:r>
              <a:rPr lang="en-US" sz="2300" spc="248" dirty="0">
                <a:solidFill>
                  <a:srgbClr val="A6A6A6"/>
                </a:solidFill>
                <a:latin typeface="Oswald"/>
              </a:rPr>
              <a:t> КООРДИНИРУЮЩИМ ЦЕНТРОМ ПО ЭКСПОРТУ МЕДИЦИНСКИХ УСЛУГ ФГБУ "ЦНИИОИЗ" МИНЗДРАВА РОССИИ.</a:t>
            </a:r>
          </a:p>
          <a:p>
            <a:pPr>
              <a:lnSpc>
                <a:spcPts val="3671"/>
              </a:lnSpc>
            </a:pPr>
            <a:r>
              <a:rPr lang="en-US" sz="2300" spc="248" dirty="0">
                <a:solidFill>
                  <a:srgbClr val="A6A6A6"/>
                </a:solidFill>
                <a:latin typeface="Oswald"/>
              </a:rPr>
              <a:t>ДЛЯ СВЯЗИ</a:t>
            </a:r>
            <a:r>
              <a:rPr lang="ru-RU" sz="2300" spc="248" dirty="0">
                <a:solidFill>
                  <a:srgbClr val="A6A6A6"/>
                </a:solidFill>
                <a:latin typeface="Oswald"/>
              </a:rPr>
              <a:t>,</a:t>
            </a:r>
            <a:r>
              <a:rPr lang="en-US" sz="2300" spc="248" dirty="0">
                <a:solidFill>
                  <a:srgbClr val="A6A6A6"/>
                </a:solidFill>
                <a:latin typeface="Oswald"/>
              </a:rPr>
              <a:t> ПОЖАЛУЙСТА</a:t>
            </a:r>
            <a:r>
              <a:rPr lang="ru-RU" sz="2300" spc="248" dirty="0">
                <a:solidFill>
                  <a:srgbClr val="A6A6A6"/>
                </a:solidFill>
                <a:latin typeface="Oswald"/>
              </a:rPr>
              <a:t>,</a:t>
            </a:r>
            <a:r>
              <a:rPr lang="en-US" sz="2300" spc="248" dirty="0">
                <a:solidFill>
                  <a:srgbClr val="A6A6A6"/>
                </a:solidFill>
                <a:latin typeface="Oswald"/>
              </a:rPr>
              <a:t> ПЕРЕЙДИТЕ </a:t>
            </a:r>
            <a:r>
              <a:rPr lang="en-US" sz="2300" spc="248" dirty="0" err="1">
                <a:solidFill>
                  <a:srgbClr val="A6A6A6"/>
                </a:solidFill>
                <a:latin typeface="Oswald"/>
              </a:rPr>
              <a:t>В</a:t>
            </a:r>
            <a:r>
              <a:rPr lang="en-US" sz="2300" spc="248" dirty="0">
                <a:solidFill>
                  <a:srgbClr val="A6A6A6"/>
                </a:solidFill>
                <a:latin typeface="Oswald"/>
              </a:rPr>
              <a:t> РАЗДЕЛ "КОНТАКТЫ"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90294" y="247821"/>
            <a:ext cx="997708" cy="39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00" b="1" dirty="0" smtClean="0">
                <a:solidFill>
                  <a:srgbClr val="FFFFFF"/>
                </a:solidFill>
                <a:latin typeface="Oswald"/>
              </a:rPr>
              <a:t>1</a:t>
            </a: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4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66203" y="9456540"/>
            <a:ext cx="1901542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 l="44801" t="44801" r="44801" b="44801"/>
          <a:stretch>
            <a:fillRect/>
          </a:stretch>
        </p:blipFill>
        <p:spPr>
          <a:xfrm>
            <a:off x="8179597" y="-1031379"/>
            <a:ext cx="1901542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7646" y="3009902"/>
            <a:ext cx="16952708" cy="318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00" b="1" spc="721" dirty="0">
                <a:solidFill>
                  <a:srgbClr val="FFFFFF"/>
                </a:solidFill>
                <a:latin typeface="Oswald"/>
              </a:rPr>
              <a:t>III СТУПЕНЬ</a:t>
            </a:r>
          </a:p>
          <a:p>
            <a:pPr algn="ctr">
              <a:lnSpc>
                <a:spcPts val="12439"/>
              </a:lnSpc>
            </a:pPr>
            <a:endParaRPr lang="en-US" sz="10000" b="1" spc="72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4833" y="5143500"/>
            <a:ext cx="17458338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300" b="1" spc="507" dirty="0">
                <a:solidFill>
                  <a:srgbClr val="D9D9D9"/>
                </a:solidFill>
                <a:latin typeface="Oswald"/>
              </a:rPr>
              <a:t>ВЫБЕРИТЕ ПРОЖИВАНИЕ </a:t>
            </a:r>
            <a:r>
              <a:rPr lang="en-US" sz="4300" b="1" spc="507" dirty="0" err="1">
                <a:solidFill>
                  <a:srgbClr val="D9D9D9"/>
                </a:solidFill>
                <a:latin typeface="Oswald"/>
              </a:rPr>
              <a:t>И</a:t>
            </a:r>
            <a:r>
              <a:rPr lang="en-US" sz="4300" b="1" spc="507" dirty="0">
                <a:solidFill>
                  <a:srgbClr val="D9D9D9"/>
                </a:solidFill>
                <a:latin typeface="Oswald"/>
              </a:rPr>
              <a:t> ТРАНСПОРТ </a:t>
            </a:r>
          </a:p>
          <a:p>
            <a:pPr algn="ctr">
              <a:lnSpc>
                <a:spcPts val="6720"/>
              </a:lnSpc>
            </a:pPr>
            <a:r>
              <a:rPr lang="en-US" sz="4300" b="1" spc="507" dirty="0">
                <a:solidFill>
                  <a:srgbClr val="D9D9D9"/>
                </a:solidFill>
                <a:latin typeface="Oswald"/>
              </a:rPr>
              <a:t>ДЛЯ КОМФОРТНОГО ПРЕБЫВАНИЯ </a:t>
            </a:r>
            <a:r>
              <a:rPr lang="en-US" sz="4300" b="1" spc="507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4300" b="1" spc="507" dirty="0">
                <a:solidFill>
                  <a:srgbClr val="D9D9D9"/>
                </a:solidFill>
                <a:latin typeface="Oswald"/>
              </a:rPr>
              <a:t> РОССИИ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4" y="171621"/>
            <a:ext cx="997708" cy="39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00" b="1" dirty="0" smtClean="0">
                <a:solidFill>
                  <a:srgbClr val="FFFFFF"/>
                </a:solidFill>
                <a:latin typeface="Oswald"/>
              </a:rPr>
              <a:t>1</a:t>
            </a: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5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rcRect l="394" t="1864" r="196" b="1404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61007" y="218267"/>
            <a:ext cx="8461494" cy="1141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29"/>
              </a:lnSpc>
            </a:pPr>
            <a:r>
              <a:rPr lang="en-US" sz="7100" b="1" spc="2168" dirty="0">
                <a:solidFill>
                  <a:srgbClr val="FFFFFF"/>
                </a:solidFill>
                <a:latin typeface="Oswald"/>
              </a:rPr>
              <a:t>ТРАНСПОРТ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 l="44801" t="44801" r="44801" b="44801"/>
          <a:stretch>
            <a:fillRect/>
          </a:stretch>
        </p:blipFill>
        <p:spPr>
          <a:xfrm>
            <a:off x="16963011" y="-694404"/>
            <a:ext cx="1901542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6250" y="1392559"/>
            <a:ext cx="11847116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500" dirty="0" err="1">
                <a:solidFill>
                  <a:srgbClr val="000000"/>
                </a:solidFill>
                <a:latin typeface="Oswald"/>
              </a:rPr>
              <a:t>Если</a:t>
            </a:r>
            <a:r>
              <a:rPr lang="en-US" sz="5500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5500" dirty="0" err="1">
                <a:solidFill>
                  <a:srgbClr val="000000"/>
                </a:solidFill>
                <a:latin typeface="Oswald"/>
              </a:rPr>
              <a:t>вы</a:t>
            </a:r>
            <a:r>
              <a:rPr lang="en-US" sz="5500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5500" dirty="0" err="1">
                <a:solidFill>
                  <a:srgbClr val="000000"/>
                </a:solidFill>
                <a:latin typeface="Oswald"/>
              </a:rPr>
              <a:t>прибыли</a:t>
            </a:r>
            <a:r>
              <a:rPr lang="en-US" sz="5500" dirty="0">
                <a:solidFill>
                  <a:srgbClr val="000000"/>
                </a:solidFill>
                <a:latin typeface="Oswald"/>
              </a:rPr>
              <a:t> в </a:t>
            </a:r>
            <a:r>
              <a:rPr lang="en-US" sz="5500" dirty="0" err="1">
                <a:solidFill>
                  <a:srgbClr val="000000"/>
                </a:solidFill>
                <a:latin typeface="Oswald"/>
              </a:rPr>
              <a:t>Россию</a:t>
            </a:r>
            <a:r>
              <a:rPr lang="en-US" sz="5500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5500" dirty="0" err="1">
                <a:solidFill>
                  <a:srgbClr val="000000"/>
                </a:solidFill>
                <a:latin typeface="Oswald"/>
              </a:rPr>
              <a:t>на</a:t>
            </a:r>
            <a:r>
              <a:rPr lang="en-US" sz="5500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5500" dirty="0" err="1">
                <a:solidFill>
                  <a:srgbClr val="000000"/>
                </a:solidFill>
                <a:latin typeface="Oswald"/>
              </a:rPr>
              <a:t>самолете</a:t>
            </a:r>
            <a:endParaRPr lang="en-US" sz="5500" dirty="0">
              <a:solidFill>
                <a:srgbClr val="000000"/>
              </a:solidFill>
              <a:latin typeface="Oswa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868769" y="2977127"/>
            <a:ext cx="750734" cy="327758"/>
            <a:chOff x="0" y="0"/>
            <a:chExt cx="1163580" cy="508000"/>
          </a:xfrm>
        </p:grpSpPr>
        <p:sp>
          <p:nvSpPr>
            <p:cNvPr id="6" name="Freeform 6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868769" y="3744919"/>
            <a:ext cx="750734" cy="327758"/>
            <a:chOff x="0" y="0"/>
            <a:chExt cx="1163580" cy="508000"/>
          </a:xfrm>
        </p:grpSpPr>
        <p:sp>
          <p:nvSpPr>
            <p:cNvPr id="9" name="Freeform 9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868769" y="4512709"/>
            <a:ext cx="750734" cy="327758"/>
            <a:chOff x="0" y="0"/>
            <a:chExt cx="1163580" cy="508000"/>
          </a:xfrm>
        </p:grpSpPr>
        <p:sp>
          <p:nvSpPr>
            <p:cNvPr id="12" name="Freeform 12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862417" y="5318687"/>
            <a:ext cx="750734" cy="327758"/>
            <a:chOff x="0" y="0"/>
            <a:chExt cx="1163580" cy="508000"/>
          </a:xfrm>
        </p:grpSpPr>
        <p:sp>
          <p:nvSpPr>
            <p:cNvPr id="15" name="Freeform 15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476253" y="2784847"/>
            <a:ext cx="2419350" cy="3022601"/>
            <a:chOff x="0" y="0"/>
            <a:chExt cx="562648" cy="70294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2648" cy="702941"/>
            </a:xfrm>
            <a:custGeom>
              <a:avLst/>
              <a:gdLst/>
              <a:ahLst/>
              <a:cxnLst/>
              <a:rect l="l" t="t" r="r" b="b"/>
              <a:pathLst>
                <a:path w="562648" h="702941">
                  <a:moveTo>
                    <a:pt x="0" y="0"/>
                  </a:moveTo>
                  <a:lnTo>
                    <a:pt x="562648" y="0"/>
                  </a:lnTo>
                  <a:lnTo>
                    <a:pt x="562648" y="702941"/>
                  </a:lnTo>
                  <a:lnTo>
                    <a:pt x="0" y="702941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7452456" y="3021551"/>
            <a:ext cx="201860" cy="238908"/>
            <a:chOff x="0" y="0"/>
            <a:chExt cx="429224" cy="508000"/>
          </a:xfrm>
        </p:grpSpPr>
        <p:sp>
          <p:nvSpPr>
            <p:cNvPr id="20" name="Freeform 20"/>
            <p:cNvSpPr/>
            <p:nvPr/>
          </p:nvSpPr>
          <p:spPr>
            <a:xfrm>
              <a:off x="0" y="215900"/>
              <a:ext cx="429224" cy="76200"/>
            </a:xfrm>
            <a:custGeom>
              <a:avLst/>
              <a:gdLst/>
              <a:ahLst/>
              <a:cxnLst/>
              <a:rect l="l" t="t" r="r" b="b"/>
              <a:pathLst>
                <a:path w="429224" h="76200">
                  <a:moveTo>
                    <a:pt x="0" y="0"/>
                  </a:moveTo>
                  <a:lnTo>
                    <a:pt x="429224" y="0"/>
                  </a:lnTo>
                  <a:lnTo>
                    <a:pt x="429224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3619501" y="2784848"/>
            <a:ext cx="3839310" cy="678128"/>
            <a:chOff x="0" y="0"/>
            <a:chExt cx="1897770" cy="33519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2963657" y="8637681"/>
            <a:ext cx="750734" cy="327758"/>
            <a:chOff x="0" y="0"/>
            <a:chExt cx="1163580" cy="508000"/>
          </a:xfrm>
        </p:grpSpPr>
        <p:sp>
          <p:nvSpPr>
            <p:cNvPr id="24" name="Freeform 24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480616" y="8261972"/>
            <a:ext cx="2414987" cy="1322071"/>
            <a:chOff x="0" y="0"/>
            <a:chExt cx="562648" cy="42530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62648" cy="425309"/>
            </a:xfrm>
            <a:custGeom>
              <a:avLst/>
              <a:gdLst/>
              <a:ahLst/>
              <a:cxnLst/>
              <a:rect l="l" t="t" r="r" b="b"/>
              <a:pathLst>
                <a:path w="562648" h="425309">
                  <a:moveTo>
                    <a:pt x="0" y="0"/>
                  </a:moveTo>
                  <a:lnTo>
                    <a:pt x="562648" y="0"/>
                  </a:lnTo>
                  <a:lnTo>
                    <a:pt x="562648" y="425309"/>
                  </a:lnTo>
                  <a:lnTo>
                    <a:pt x="0" y="425309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7452456" y="3789341"/>
            <a:ext cx="201860" cy="238908"/>
            <a:chOff x="0" y="0"/>
            <a:chExt cx="429224" cy="508000"/>
          </a:xfrm>
        </p:grpSpPr>
        <p:sp>
          <p:nvSpPr>
            <p:cNvPr id="34" name="Freeform 34"/>
            <p:cNvSpPr/>
            <p:nvPr/>
          </p:nvSpPr>
          <p:spPr>
            <a:xfrm>
              <a:off x="0" y="215900"/>
              <a:ext cx="429224" cy="76200"/>
            </a:xfrm>
            <a:custGeom>
              <a:avLst/>
              <a:gdLst/>
              <a:ahLst/>
              <a:cxnLst/>
              <a:rect l="l" t="t" r="r" b="b"/>
              <a:pathLst>
                <a:path w="429224" h="76200">
                  <a:moveTo>
                    <a:pt x="0" y="0"/>
                  </a:moveTo>
                  <a:lnTo>
                    <a:pt x="429224" y="0"/>
                  </a:lnTo>
                  <a:lnTo>
                    <a:pt x="429224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3619501" y="3569734"/>
            <a:ext cx="3839310" cy="678128"/>
            <a:chOff x="0" y="0"/>
            <a:chExt cx="1897770" cy="33519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3619501" y="4354621"/>
            <a:ext cx="3839310" cy="678128"/>
            <a:chOff x="0" y="0"/>
            <a:chExt cx="1897770" cy="33519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8157799" y="2942936"/>
            <a:ext cx="3839310" cy="1040078"/>
            <a:chOff x="0" y="0"/>
            <a:chExt cx="1897770" cy="51411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11908207" y="4649258"/>
            <a:ext cx="750734" cy="327758"/>
            <a:chOff x="0" y="0"/>
            <a:chExt cx="1163580" cy="508000"/>
          </a:xfrm>
        </p:grpSpPr>
        <p:sp>
          <p:nvSpPr>
            <p:cNvPr id="42" name="Freeform 42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8157799" y="4278610"/>
            <a:ext cx="3839310" cy="1040078"/>
            <a:chOff x="0" y="0"/>
            <a:chExt cx="1897770" cy="51411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2645718" y="2949785"/>
            <a:ext cx="5500852" cy="1040078"/>
            <a:chOff x="0" y="0"/>
            <a:chExt cx="2604000" cy="51411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2645720" y="4278610"/>
            <a:ext cx="5500852" cy="1040078"/>
            <a:chOff x="0" y="0"/>
            <a:chExt cx="2604000" cy="51411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1997107" y="3167629"/>
            <a:ext cx="661834" cy="327758"/>
            <a:chOff x="0" y="0"/>
            <a:chExt cx="1025792" cy="508000"/>
          </a:xfrm>
        </p:grpSpPr>
        <p:sp>
          <p:nvSpPr>
            <p:cNvPr id="51" name="Freeform 51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3" name="Group 53"/>
          <p:cNvGrpSpPr/>
          <p:nvPr/>
        </p:nvGrpSpPr>
        <p:grpSpPr>
          <a:xfrm rot="5400000">
            <a:off x="6473361" y="4203680"/>
            <a:ext cx="2398961" cy="238908"/>
            <a:chOff x="0" y="0"/>
            <a:chExt cx="5101007" cy="508000"/>
          </a:xfrm>
        </p:grpSpPr>
        <p:sp>
          <p:nvSpPr>
            <p:cNvPr id="54" name="Freeform 54"/>
            <p:cNvSpPr/>
            <p:nvPr/>
          </p:nvSpPr>
          <p:spPr>
            <a:xfrm>
              <a:off x="0" y="215900"/>
              <a:ext cx="5101007" cy="76200"/>
            </a:xfrm>
            <a:custGeom>
              <a:avLst/>
              <a:gdLst/>
              <a:ahLst/>
              <a:cxnLst/>
              <a:rect l="l" t="t" r="r" b="b"/>
              <a:pathLst>
                <a:path w="5101007" h="76200">
                  <a:moveTo>
                    <a:pt x="0" y="0"/>
                  </a:moveTo>
                  <a:lnTo>
                    <a:pt x="5101007" y="0"/>
                  </a:lnTo>
                  <a:lnTo>
                    <a:pt x="510100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5" name="Group 55"/>
          <p:cNvGrpSpPr/>
          <p:nvPr/>
        </p:nvGrpSpPr>
        <p:grpSpPr>
          <a:xfrm rot="-2700000">
            <a:off x="7571729" y="3697155"/>
            <a:ext cx="671274" cy="507000"/>
            <a:chOff x="0" y="0"/>
            <a:chExt cx="1769852" cy="508000"/>
          </a:xfrm>
        </p:grpSpPr>
        <p:sp>
          <p:nvSpPr>
            <p:cNvPr id="56" name="Freeform 56"/>
            <p:cNvSpPr/>
            <p:nvPr/>
          </p:nvSpPr>
          <p:spPr>
            <a:xfrm>
              <a:off x="0" y="215900"/>
              <a:ext cx="1473942" cy="76200"/>
            </a:xfrm>
            <a:custGeom>
              <a:avLst/>
              <a:gdLst/>
              <a:ahLst/>
              <a:cxnLst/>
              <a:rect l="l" t="t" r="r" b="b"/>
              <a:pathLst>
                <a:path w="1473942" h="76200">
                  <a:moveTo>
                    <a:pt x="0" y="0"/>
                  </a:moveTo>
                  <a:lnTo>
                    <a:pt x="1473942" y="0"/>
                  </a:lnTo>
                  <a:lnTo>
                    <a:pt x="147394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139520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8" name="Group 58"/>
          <p:cNvGrpSpPr/>
          <p:nvPr/>
        </p:nvGrpSpPr>
        <p:grpSpPr>
          <a:xfrm rot="2487643">
            <a:off x="7598457" y="4448018"/>
            <a:ext cx="639370" cy="507000"/>
            <a:chOff x="0" y="0"/>
            <a:chExt cx="1685736" cy="508000"/>
          </a:xfrm>
        </p:grpSpPr>
        <p:sp>
          <p:nvSpPr>
            <p:cNvPr id="59" name="Freeform 59"/>
            <p:cNvSpPr/>
            <p:nvPr/>
          </p:nvSpPr>
          <p:spPr>
            <a:xfrm>
              <a:off x="0" y="215900"/>
              <a:ext cx="1389826" cy="76200"/>
            </a:xfrm>
            <a:custGeom>
              <a:avLst/>
              <a:gdLst/>
              <a:ahLst/>
              <a:cxnLst/>
              <a:rect l="l" t="t" r="r" b="b"/>
              <a:pathLst>
                <a:path w="1389826" h="76200">
                  <a:moveTo>
                    <a:pt x="0" y="0"/>
                  </a:moveTo>
                  <a:lnTo>
                    <a:pt x="1389826" y="0"/>
                  </a:lnTo>
                  <a:lnTo>
                    <a:pt x="138982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0" name="Freeform 60"/>
            <p:cNvSpPr/>
            <p:nvPr/>
          </p:nvSpPr>
          <p:spPr>
            <a:xfrm>
              <a:off x="1311086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12849083" y="7454680"/>
            <a:ext cx="5552010" cy="1268338"/>
            <a:chOff x="0" y="0"/>
            <a:chExt cx="2604000" cy="51411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ru-RU" dirty="0">
                <a:solidFill>
                  <a:srgbClr val="CD0808"/>
                </a:solidFill>
                <a:latin typeface="Oswald"/>
              </a:endParaRPr>
            </a:p>
            <a:p>
              <a:r>
                <a:rPr lang="ru-RU" sz="1200" b="1" dirty="0" smtClean="0">
                  <a:solidFill>
                    <a:srgbClr val="CD0808"/>
                  </a:solidFill>
                  <a:latin typeface="Oswald"/>
                </a:rPr>
                <a:t>ТРОЛЛЕЙБУС </a:t>
              </a:r>
              <a:r>
                <a:rPr lang="ru-RU" sz="1200" b="1" dirty="0">
                  <a:solidFill>
                    <a:srgbClr val="CD0808"/>
                  </a:solidFill>
                  <a:latin typeface="Oswald"/>
                </a:rPr>
                <a:t>№ 11 ДО ОСТАНОВКИ «АВТОВОКЗАЛ», ДАЛЕЕ АВТОБУС № 7, МАРШРУТНОЕ ТАКСИ № 7 ДО ОСТАНОВКИ «ОБЛАСТНАЯ  КЛИНИЧЕСКАЯ БОЛЬНИЦА»</a:t>
              </a:r>
              <a:endParaRPr lang="en-US" sz="1200" b="1" dirty="0">
                <a:solidFill>
                  <a:srgbClr val="CD0808"/>
                </a:solidFill>
                <a:latin typeface="Oswald"/>
              </a:endParaRPr>
            </a:p>
            <a:p>
              <a:endParaRPr lang="ru-RU" sz="1100" b="1" dirty="0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2813781" y="8962318"/>
            <a:ext cx="5500852" cy="1040078"/>
            <a:chOff x="0" y="0"/>
            <a:chExt cx="2604000" cy="5141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5" name="TextBox 65"/>
          <p:cNvSpPr txBox="1"/>
          <p:nvPr/>
        </p:nvSpPr>
        <p:spPr>
          <a:xfrm>
            <a:off x="779066" y="4025638"/>
            <a:ext cx="1826816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CD0808"/>
                </a:solidFill>
                <a:latin typeface="Oswald"/>
              </a:rPr>
              <a:t>МОСКВА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445053" y="8662896"/>
            <a:ext cx="2423716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1"/>
              </a:lnSpc>
            </a:pPr>
            <a:r>
              <a:rPr lang="ru-RU" sz="3200" spc="107" dirty="0">
                <a:solidFill>
                  <a:srgbClr val="CD0808"/>
                </a:solidFill>
                <a:latin typeface="Oswald"/>
              </a:rPr>
              <a:t>Иваново</a:t>
            </a:r>
            <a:endParaRPr lang="en-US" sz="3200" spc="107" dirty="0">
              <a:solidFill>
                <a:srgbClr val="CD0808"/>
              </a:solidFill>
              <a:latin typeface="Oswald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3952648" y="2843510"/>
            <a:ext cx="3173016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343736"/>
                </a:solidFill>
                <a:latin typeface="Oswald"/>
              </a:rPr>
              <a:t>ДОМОДЕДОВО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206648" y="3584098"/>
            <a:ext cx="2665016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343736"/>
                </a:solidFill>
                <a:latin typeface="Oswald"/>
              </a:rPr>
              <a:t>ШЕРЕМЕТЬЕВО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790848" y="4396187"/>
            <a:ext cx="1496616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43736"/>
                </a:solidFill>
                <a:latin typeface="Oswald"/>
              </a:rPr>
              <a:t>ВНУКОВО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8662392" y="3027620"/>
            <a:ext cx="283011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3200">
                <a:solidFill>
                  <a:srgbClr val="150599"/>
                </a:solidFill>
                <a:latin typeface="Oswald"/>
              </a:rPr>
              <a:t>ОБЩЕСТВЕННЫЙ ТРАНСПОРТ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481542" y="4494904"/>
            <a:ext cx="1191816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150599"/>
                </a:solidFill>
                <a:latin typeface="Oswald"/>
              </a:rPr>
              <a:t>ТАКСИ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2751056" y="3056916"/>
            <a:ext cx="5852716" cy="761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spc="-18" dirty="0">
                <a:solidFill>
                  <a:srgbClr val="CD0808"/>
                </a:solidFill>
                <a:latin typeface="Oswald"/>
              </a:rPr>
              <a:t>1. </a:t>
            </a:r>
            <a:r>
              <a:rPr lang="ru-RU" sz="1100" spc="-18" dirty="0">
                <a:solidFill>
                  <a:srgbClr val="CD0808"/>
                </a:solidFill>
                <a:latin typeface="Oswald"/>
              </a:rPr>
              <a:t> </a:t>
            </a:r>
            <a:r>
              <a:rPr lang="en-US" sz="1100" spc="-18" dirty="0">
                <a:solidFill>
                  <a:srgbClr val="CD0808"/>
                </a:solidFill>
                <a:latin typeface="Oswald"/>
              </a:rPr>
              <a:t>АЭРОЭКСПРЕСС ДО ВОКЗАЛА МОСКВЫ</a:t>
            </a:r>
            <a:r>
              <a:rPr lang="ru-RU" sz="1100" spc="-18" dirty="0">
                <a:solidFill>
                  <a:srgbClr val="CD0808"/>
                </a:solidFill>
                <a:latin typeface="Oswald"/>
              </a:rPr>
              <a:t>. </a:t>
            </a:r>
            <a:r>
              <a:rPr lang="en-US" sz="1100" spc="-18" dirty="0">
                <a:solidFill>
                  <a:srgbClr val="CD0808"/>
                </a:solidFill>
                <a:latin typeface="Oswald"/>
              </a:rPr>
              <a:t>БИЛЕТЫ, РАСПИСАНИЕ </a:t>
            </a:r>
            <a:r>
              <a:rPr lang="en-US" sz="1100" b="1" spc="-18" dirty="0">
                <a:solidFill>
                  <a:srgbClr val="CD0808"/>
                </a:solidFill>
                <a:latin typeface="Oswald"/>
              </a:rPr>
              <a:t>HTTPS://AEROEXPRESS.RU/</a:t>
            </a:r>
          </a:p>
          <a:p>
            <a:pPr>
              <a:lnSpc>
                <a:spcPct val="150000"/>
              </a:lnSpc>
            </a:pPr>
            <a:r>
              <a:rPr lang="en-US" sz="1100" spc="-18" dirty="0">
                <a:solidFill>
                  <a:srgbClr val="CD0808"/>
                </a:solidFill>
                <a:latin typeface="Oswald"/>
              </a:rPr>
              <a:t>2. </a:t>
            </a:r>
            <a:r>
              <a:rPr lang="ru-RU" sz="1100" spc="-18" dirty="0">
                <a:solidFill>
                  <a:srgbClr val="CD0808"/>
                </a:solidFill>
                <a:latin typeface="Oswald"/>
              </a:rPr>
              <a:t> МОСКОВСКИЙ МЕТРОПОЛИТЕН. </a:t>
            </a:r>
            <a:r>
              <a:rPr lang="en-US" sz="1100" spc="-18" dirty="0">
                <a:solidFill>
                  <a:srgbClr val="CD0808"/>
                </a:solidFill>
                <a:latin typeface="Oswald"/>
              </a:rPr>
              <a:t>СХЕМА МЕТРО, СТОИМОСТЬ ПРОЕЗДА </a:t>
            </a:r>
            <a:r>
              <a:rPr lang="en-US" sz="1100" b="1" spc="-18" dirty="0">
                <a:solidFill>
                  <a:srgbClr val="CD0808"/>
                </a:solidFill>
                <a:latin typeface="Oswald"/>
              </a:rPr>
              <a:t>HTTP://MOSMETRO.RU/</a:t>
            </a:r>
          </a:p>
          <a:p>
            <a:pPr>
              <a:lnSpc>
                <a:spcPct val="150000"/>
              </a:lnSpc>
            </a:pPr>
            <a:r>
              <a:rPr lang="en-US" sz="1100" spc="-18" dirty="0">
                <a:solidFill>
                  <a:srgbClr val="CD0808"/>
                </a:solidFill>
                <a:latin typeface="Oswald"/>
              </a:rPr>
              <a:t>3. </a:t>
            </a:r>
            <a:r>
              <a:rPr lang="ru-RU" sz="1100" spc="-18" dirty="0">
                <a:solidFill>
                  <a:srgbClr val="CD0808"/>
                </a:solidFill>
                <a:latin typeface="Oswald"/>
              </a:rPr>
              <a:t>НАЗЕМНЫЙ ОБЩЕСТВЕННЫЙ ТРАНСПОРТ.  </a:t>
            </a:r>
            <a:r>
              <a:rPr lang="en-US" sz="1100" spc="-18" dirty="0">
                <a:solidFill>
                  <a:srgbClr val="CD0808"/>
                </a:solidFill>
                <a:latin typeface="Oswald"/>
              </a:rPr>
              <a:t>МАРШРУТЫ</a:t>
            </a:r>
            <a:r>
              <a:rPr lang="en-US" sz="1100" b="1" spc="-18" dirty="0">
                <a:solidFill>
                  <a:srgbClr val="CD0808"/>
                </a:solidFill>
                <a:latin typeface="Oswald"/>
              </a:rPr>
              <a:t> HTTP://WWW.MOSGORTRANS.RU/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2751056" y="4379548"/>
            <a:ext cx="5395516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400" dirty="0">
                <a:solidFill>
                  <a:srgbClr val="CD0808"/>
                </a:solidFill>
                <a:latin typeface="Oswald"/>
              </a:rPr>
              <a:t>ВОСПОЛЬЗУЙТЕСЬ СЕРВИСОМ ТАКСИ </a:t>
            </a:r>
            <a:r>
              <a:rPr lang="en-US" sz="1400" dirty="0" err="1">
                <a:solidFill>
                  <a:srgbClr val="CD0808"/>
                </a:solidFill>
                <a:latin typeface="Oswald"/>
              </a:rPr>
              <a:t>В</a:t>
            </a:r>
            <a:r>
              <a:rPr lang="en-US" sz="1400" dirty="0">
                <a:solidFill>
                  <a:srgbClr val="CD0808"/>
                </a:solidFill>
                <a:latin typeface="Oswald"/>
              </a:rPr>
              <a:t> РОССИИ ЧЕРЕЗ ПРИЛОЖЕНИЯ, ДОСТУПНЫЕ ДЛЯ ВАШИХ МОБИЛЬНЫХ ТЕЛЕФОНОВ:</a:t>
            </a:r>
          </a:p>
          <a:p>
            <a:pPr>
              <a:lnSpc>
                <a:spcPts val="2100"/>
              </a:lnSpc>
            </a:pPr>
            <a:r>
              <a:rPr lang="en-US" sz="1400" b="1" dirty="0">
                <a:solidFill>
                  <a:srgbClr val="CD0808"/>
                </a:solidFill>
                <a:latin typeface="Oswald"/>
              </a:rPr>
              <a:t>YANDEX.TAXI, UBER, GETT TAXI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2751056" y="5610287"/>
            <a:ext cx="5332016" cy="223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CD0808"/>
                </a:solidFill>
                <a:latin typeface="Oswald"/>
              </a:rPr>
              <a:t>.</a:t>
            </a:r>
            <a:r>
              <a:rPr lang="ru-RU" sz="1100" dirty="0" smtClean="0">
                <a:solidFill>
                  <a:srgbClr val="CD0808"/>
                </a:solidFill>
                <a:latin typeface="Oswald"/>
              </a:rPr>
              <a:t>1</a:t>
            </a:r>
            <a:endParaRPr lang="en-US" sz="1100" b="1" dirty="0">
              <a:solidFill>
                <a:srgbClr val="CD0808"/>
              </a:solidFill>
              <a:latin typeface="Oswald"/>
            </a:endParaRPr>
          </a:p>
        </p:txBody>
      </p:sp>
      <p:grpSp>
        <p:nvGrpSpPr>
          <p:cNvPr id="76" name="Group 76"/>
          <p:cNvGrpSpPr/>
          <p:nvPr/>
        </p:nvGrpSpPr>
        <p:grpSpPr>
          <a:xfrm rot="-2072282">
            <a:off x="7526951" y="8211321"/>
            <a:ext cx="857672" cy="507000"/>
            <a:chOff x="0" y="0"/>
            <a:chExt cx="2261305" cy="508000"/>
          </a:xfrm>
        </p:grpSpPr>
        <p:sp>
          <p:nvSpPr>
            <p:cNvPr id="77" name="Freeform 77"/>
            <p:cNvSpPr/>
            <p:nvPr/>
          </p:nvSpPr>
          <p:spPr>
            <a:xfrm>
              <a:off x="0" y="215900"/>
              <a:ext cx="1965395" cy="76200"/>
            </a:xfrm>
            <a:custGeom>
              <a:avLst/>
              <a:gdLst/>
              <a:ahLst/>
              <a:cxnLst/>
              <a:rect l="l" t="t" r="r" b="b"/>
              <a:pathLst>
                <a:path w="1965395" h="76200">
                  <a:moveTo>
                    <a:pt x="0" y="0"/>
                  </a:moveTo>
                  <a:lnTo>
                    <a:pt x="1965395" y="0"/>
                  </a:lnTo>
                  <a:lnTo>
                    <a:pt x="196539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8" name="Freeform 78"/>
            <p:cNvSpPr/>
            <p:nvPr/>
          </p:nvSpPr>
          <p:spPr>
            <a:xfrm>
              <a:off x="1886655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9" name="Group 79"/>
          <p:cNvGrpSpPr/>
          <p:nvPr/>
        </p:nvGrpSpPr>
        <p:grpSpPr>
          <a:xfrm rot="1879918">
            <a:off x="7540888" y="8779595"/>
            <a:ext cx="840632" cy="507000"/>
            <a:chOff x="0" y="0"/>
            <a:chExt cx="2216379" cy="508000"/>
          </a:xfrm>
        </p:grpSpPr>
        <p:sp>
          <p:nvSpPr>
            <p:cNvPr id="80" name="Freeform 80"/>
            <p:cNvSpPr/>
            <p:nvPr/>
          </p:nvSpPr>
          <p:spPr>
            <a:xfrm>
              <a:off x="0" y="215900"/>
              <a:ext cx="1920469" cy="76200"/>
            </a:xfrm>
            <a:custGeom>
              <a:avLst/>
              <a:gdLst/>
              <a:ahLst/>
              <a:cxnLst/>
              <a:rect l="l" t="t" r="r" b="b"/>
              <a:pathLst>
                <a:path w="1920469" h="76200">
                  <a:moveTo>
                    <a:pt x="0" y="0"/>
                  </a:moveTo>
                  <a:lnTo>
                    <a:pt x="1920469" y="0"/>
                  </a:lnTo>
                  <a:lnTo>
                    <a:pt x="19204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1" name="Freeform 81"/>
            <p:cNvSpPr/>
            <p:nvPr/>
          </p:nvSpPr>
          <p:spPr>
            <a:xfrm>
              <a:off x="18417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3709332" y="8509606"/>
            <a:ext cx="3839310" cy="678128"/>
            <a:chOff x="0" y="0"/>
            <a:chExt cx="1897770" cy="335198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84" name="TextBox 84"/>
          <p:cNvSpPr txBox="1"/>
          <p:nvPr/>
        </p:nvSpPr>
        <p:spPr>
          <a:xfrm>
            <a:off x="3689951" y="8456014"/>
            <a:ext cx="3685705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ru-RU" sz="3200" dirty="0">
                <a:solidFill>
                  <a:srgbClr val="343736"/>
                </a:solidFill>
                <a:latin typeface="Oswald"/>
              </a:rPr>
              <a:t> аэропорт «Южный</a:t>
            </a:r>
            <a:endParaRPr lang="en-US" sz="3200" dirty="0">
              <a:solidFill>
                <a:srgbClr val="343736"/>
              </a:solidFill>
              <a:latin typeface="Oswald"/>
            </a:endParaRPr>
          </a:p>
        </p:txBody>
      </p:sp>
      <p:sp>
        <p:nvSpPr>
          <p:cNvPr id="93" name="TextBox 93"/>
          <p:cNvSpPr txBox="1"/>
          <p:nvPr/>
        </p:nvSpPr>
        <p:spPr>
          <a:xfrm>
            <a:off x="4568598" y="8801560"/>
            <a:ext cx="1941116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endParaRPr lang="en-US" sz="3200" dirty="0">
              <a:solidFill>
                <a:srgbClr val="343736"/>
              </a:solidFill>
              <a:latin typeface="Oswald"/>
            </a:endParaRPr>
          </a:p>
        </p:txBody>
      </p:sp>
      <p:grpSp>
        <p:nvGrpSpPr>
          <p:cNvPr id="94" name="Group 94"/>
          <p:cNvGrpSpPr/>
          <p:nvPr/>
        </p:nvGrpSpPr>
        <p:grpSpPr>
          <a:xfrm>
            <a:off x="8622273" y="7505700"/>
            <a:ext cx="3565841" cy="1178910"/>
            <a:chOff x="0" y="0"/>
            <a:chExt cx="1897770" cy="51411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8640971" y="8776978"/>
            <a:ext cx="3547143" cy="1176065"/>
            <a:chOff x="0" y="0"/>
            <a:chExt cx="1897770" cy="51411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02" name="TextBox 102"/>
          <p:cNvSpPr txBox="1"/>
          <p:nvPr/>
        </p:nvSpPr>
        <p:spPr>
          <a:xfrm>
            <a:off x="9006999" y="7763516"/>
            <a:ext cx="283011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3200" dirty="0">
                <a:solidFill>
                  <a:srgbClr val="150599"/>
                </a:solidFill>
                <a:latin typeface="Oswald"/>
              </a:rPr>
              <a:t>ОБЩЕСТВЕННЫЙ ТРАНСПОРТ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8776694" y="7994349"/>
            <a:ext cx="2830116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endParaRPr lang="en-US" sz="3200" dirty="0">
              <a:solidFill>
                <a:srgbClr val="150599"/>
              </a:solidFill>
              <a:latin typeface="Oswald"/>
            </a:endParaRPr>
          </a:p>
        </p:txBody>
      </p:sp>
      <p:sp>
        <p:nvSpPr>
          <p:cNvPr id="104" name="TextBox 104"/>
          <p:cNvSpPr txBox="1"/>
          <p:nvPr/>
        </p:nvSpPr>
        <p:spPr>
          <a:xfrm>
            <a:off x="9677400" y="9090100"/>
            <a:ext cx="1191816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150599"/>
                </a:solidFill>
                <a:latin typeface="Oswald"/>
              </a:rPr>
              <a:t>ТАКСИ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9481542" y="9295504"/>
            <a:ext cx="1191816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endParaRPr lang="en-US" sz="3200" dirty="0">
              <a:solidFill>
                <a:srgbClr val="150599"/>
              </a:solidFill>
              <a:latin typeface="Oswald"/>
            </a:endParaRPr>
          </a:p>
        </p:txBody>
      </p:sp>
      <p:sp>
        <p:nvSpPr>
          <p:cNvPr id="106" name="TextBox 106"/>
          <p:cNvSpPr txBox="1"/>
          <p:nvPr/>
        </p:nvSpPr>
        <p:spPr>
          <a:xfrm>
            <a:off x="12867700" y="9003915"/>
            <a:ext cx="539551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200" b="1" dirty="0">
                <a:solidFill>
                  <a:srgbClr val="CD0808"/>
                </a:solidFill>
                <a:latin typeface="Oswald"/>
              </a:rPr>
              <a:t>ВОСПОЛЬЗУЙТЕСЬ СЕРВИСОМ ТАКСИ В РОССИИ ЧЕРЕЗ ПРИЛОЖЕНИЯ, ДОСТУПНЫЕ ДЛЯ ВАШИХ МОБИЛЬНЫХ </a:t>
            </a:r>
            <a:r>
              <a:rPr lang="en-US" sz="1200" b="1" dirty="0" smtClean="0">
                <a:solidFill>
                  <a:srgbClr val="CD0808"/>
                </a:solidFill>
                <a:latin typeface="Oswald"/>
              </a:rPr>
              <a:t>ТЕЛЕФОНОВ:</a:t>
            </a:r>
            <a:r>
              <a:rPr lang="ru-RU" sz="1200" b="1" dirty="0" smtClean="0">
                <a:solidFill>
                  <a:srgbClr val="CD0808"/>
                </a:solidFill>
                <a:latin typeface="Oswald"/>
              </a:rPr>
              <a:t> </a:t>
            </a:r>
            <a:r>
              <a:rPr lang="en-US" sz="1200" b="1" dirty="0" smtClean="0">
                <a:solidFill>
                  <a:srgbClr val="CD0808"/>
                </a:solidFill>
                <a:latin typeface="Oswald"/>
              </a:rPr>
              <a:t>YANDEX.TAXI</a:t>
            </a:r>
            <a:r>
              <a:rPr lang="en-US" sz="1200" b="1" dirty="0">
                <a:solidFill>
                  <a:srgbClr val="CD0808"/>
                </a:solidFill>
                <a:latin typeface="Oswald"/>
              </a:rPr>
              <a:t>, </a:t>
            </a:r>
          </a:p>
        </p:txBody>
      </p:sp>
      <p:grpSp>
        <p:nvGrpSpPr>
          <p:cNvPr id="107" name="Group 107"/>
          <p:cNvGrpSpPr/>
          <p:nvPr/>
        </p:nvGrpSpPr>
        <p:grpSpPr>
          <a:xfrm>
            <a:off x="12140404" y="8061302"/>
            <a:ext cx="661834" cy="327758"/>
            <a:chOff x="0" y="0"/>
            <a:chExt cx="1025792" cy="508000"/>
          </a:xfrm>
        </p:grpSpPr>
        <p:sp>
          <p:nvSpPr>
            <p:cNvPr id="108" name="Freeform 108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9" name="Freeform 109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12191562" y="9050883"/>
            <a:ext cx="661834" cy="327758"/>
            <a:chOff x="0" y="0"/>
            <a:chExt cx="1025792" cy="508000"/>
          </a:xfrm>
        </p:grpSpPr>
        <p:sp>
          <p:nvSpPr>
            <p:cNvPr id="111" name="Freeform 111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2" name="Freeform 112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5" name="Group 125"/>
          <p:cNvGrpSpPr/>
          <p:nvPr/>
        </p:nvGrpSpPr>
        <p:grpSpPr>
          <a:xfrm>
            <a:off x="7458810" y="4574228"/>
            <a:ext cx="201860" cy="238908"/>
            <a:chOff x="0" y="0"/>
            <a:chExt cx="429224" cy="508000"/>
          </a:xfrm>
        </p:grpSpPr>
        <p:sp>
          <p:nvSpPr>
            <p:cNvPr id="126" name="Freeform 126"/>
            <p:cNvSpPr/>
            <p:nvPr/>
          </p:nvSpPr>
          <p:spPr>
            <a:xfrm>
              <a:off x="0" y="215900"/>
              <a:ext cx="429224" cy="76200"/>
            </a:xfrm>
            <a:custGeom>
              <a:avLst/>
              <a:gdLst/>
              <a:ahLst/>
              <a:cxnLst/>
              <a:rect l="l" t="t" r="r" b="b"/>
              <a:pathLst>
                <a:path w="429224" h="76200">
                  <a:moveTo>
                    <a:pt x="0" y="0"/>
                  </a:moveTo>
                  <a:lnTo>
                    <a:pt x="429224" y="0"/>
                  </a:lnTo>
                  <a:lnTo>
                    <a:pt x="429224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7" name="TextBox 127"/>
          <p:cNvSpPr txBox="1"/>
          <p:nvPr/>
        </p:nvSpPr>
        <p:spPr>
          <a:xfrm>
            <a:off x="17290294" y="208743"/>
            <a:ext cx="997708" cy="39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00" b="1" dirty="0" smtClean="0">
                <a:solidFill>
                  <a:srgbClr val="FFFFFF"/>
                </a:solidFill>
                <a:latin typeface="Oswald"/>
              </a:rPr>
              <a:t>1</a:t>
            </a: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6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grpSp>
        <p:nvGrpSpPr>
          <p:cNvPr id="128" name="Group 128"/>
          <p:cNvGrpSpPr/>
          <p:nvPr/>
        </p:nvGrpSpPr>
        <p:grpSpPr>
          <a:xfrm>
            <a:off x="3613149" y="5143502"/>
            <a:ext cx="3839310" cy="678128"/>
            <a:chOff x="0" y="0"/>
            <a:chExt cx="1897770" cy="335198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30" name="TextBox 130"/>
          <p:cNvSpPr txBox="1"/>
          <p:nvPr/>
        </p:nvSpPr>
        <p:spPr>
          <a:xfrm>
            <a:off x="4498748" y="5180306"/>
            <a:ext cx="2080816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43736"/>
                </a:solidFill>
                <a:latin typeface="Oswald"/>
              </a:rPr>
              <a:t>ЖУКОВСКИЙ</a:t>
            </a:r>
          </a:p>
        </p:txBody>
      </p:sp>
      <p:grpSp>
        <p:nvGrpSpPr>
          <p:cNvPr id="133" name="Group 33">
            <a:extLst>
              <a:ext uri="{FF2B5EF4-FFF2-40B4-BE49-F238E27FC236}">
                <a16:creationId xmlns:a16="http://schemas.microsoft.com/office/drawing/2014/main" xmlns="" id="{1B5EEAB9-98A5-DF4E-949B-47D836A577D8}"/>
              </a:ext>
            </a:extLst>
          </p:cNvPr>
          <p:cNvGrpSpPr/>
          <p:nvPr/>
        </p:nvGrpSpPr>
        <p:grpSpPr>
          <a:xfrm>
            <a:off x="7458810" y="5400188"/>
            <a:ext cx="201860" cy="238908"/>
            <a:chOff x="0" y="0"/>
            <a:chExt cx="429224" cy="508000"/>
          </a:xfrm>
        </p:grpSpPr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xmlns="" id="{A4912251-EF04-F543-9C32-DBC7236763A1}"/>
                </a:ext>
              </a:extLst>
            </p:cNvPr>
            <p:cNvSpPr/>
            <p:nvPr/>
          </p:nvSpPr>
          <p:spPr>
            <a:xfrm>
              <a:off x="0" y="215900"/>
              <a:ext cx="429224" cy="76200"/>
            </a:xfrm>
            <a:custGeom>
              <a:avLst/>
              <a:gdLst/>
              <a:ahLst/>
              <a:cxnLst/>
              <a:rect l="l" t="t" r="r" b="b"/>
              <a:pathLst>
                <a:path w="429224" h="76200">
                  <a:moveTo>
                    <a:pt x="0" y="0"/>
                  </a:moveTo>
                  <a:lnTo>
                    <a:pt x="429224" y="0"/>
                  </a:lnTo>
                  <a:lnTo>
                    <a:pt x="429224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88930" y="5981700"/>
            <a:ext cx="17194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Oswald" charset="-52"/>
              </a:rPr>
              <a:t>ИЗ МОСКВЫ ДО ИВАНОВО МОЖНО ДОБРАТЬСЯ НА ВОЗДУШНОМ, ЖЕЛЕЗНОДОРОЖНОМ ИЛИ АВТОМОБИЛЬНОМ ТРАНСПОРТЕ</a:t>
            </a:r>
            <a:endParaRPr lang="ru-RU" sz="3200" b="1" dirty="0">
              <a:latin typeface="Oswald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394" t="1864" r="196" b="14049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61007" y="218267"/>
            <a:ext cx="8461494" cy="1141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29"/>
              </a:lnSpc>
            </a:pPr>
            <a:r>
              <a:rPr lang="en-US" sz="7100" b="1" spc="2168" dirty="0">
                <a:solidFill>
                  <a:srgbClr val="FFFFFF"/>
                </a:solidFill>
                <a:latin typeface="Oswald"/>
              </a:rPr>
              <a:t>ТРАНСПОРТ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/>
          <a:srcRect l="44801" t="44801" r="44801" b="44801"/>
          <a:stretch>
            <a:fillRect/>
          </a:stretch>
        </p:blipFill>
        <p:spPr>
          <a:xfrm>
            <a:off x="16963011" y="-694404"/>
            <a:ext cx="1901542" cy="1901541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677033" y="3691011"/>
            <a:ext cx="750734" cy="327758"/>
            <a:chOff x="0" y="0"/>
            <a:chExt cx="1163580" cy="508000"/>
          </a:xfrm>
        </p:grpSpPr>
        <p:sp>
          <p:nvSpPr>
            <p:cNvPr id="24" name="Freeform 24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81484" y="2798791"/>
            <a:ext cx="2571751" cy="1971403"/>
            <a:chOff x="-35575" y="-696825"/>
            <a:chExt cx="562648" cy="425309"/>
          </a:xfrm>
        </p:grpSpPr>
        <p:sp>
          <p:nvSpPr>
            <p:cNvPr id="27" name="Freeform 27"/>
            <p:cNvSpPr/>
            <p:nvPr/>
          </p:nvSpPr>
          <p:spPr>
            <a:xfrm>
              <a:off x="-35575" y="-696825"/>
              <a:ext cx="562648" cy="425309"/>
            </a:xfrm>
            <a:custGeom>
              <a:avLst/>
              <a:gdLst/>
              <a:ahLst/>
              <a:cxnLst/>
              <a:rect l="l" t="t" r="r" b="b"/>
              <a:pathLst>
                <a:path w="562648" h="425309">
                  <a:moveTo>
                    <a:pt x="0" y="0"/>
                  </a:moveTo>
                  <a:lnTo>
                    <a:pt x="562648" y="0"/>
                  </a:lnTo>
                  <a:lnTo>
                    <a:pt x="562648" y="425309"/>
                  </a:lnTo>
                  <a:lnTo>
                    <a:pt x="0" y="425309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12749017" y="2577630"/>
            <a:ext cx="5500852" cy="1040078"/>
            <a:chOff x="0" y="0"/>
            <a:chExt cx="2604000" cy="51411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ru-RU" b="1" dirty="0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2772243" y="3861741"/>
            <a:ext cx="5552019" cy="1083211"/>
            <a:chOff x="0" y="0"/>
            <a:chExt cx="2604000" cy="5141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6" name="TextBox 66"/>
          <p:cNvSpPr txBox="1"/>
          <p:nvPr/>
        </p:nvSpPr>
        <p:spPr>
          <a:xfrm>
            <a:off x="257683" y="3534423"/>
            <a:ext cx="2419350" cy="471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71"/>
              </a:lnSpc>
            </a:pPr>
            <a:r>
              <a:rPr lang="ru-RU" sz="3200" spc="107" dirty="0">
                <a:solidFill>
                  <a:srgbClr val="CD0808"/>
                </a:solidFill>
                <a:latin typeface="Oswald"/>
              </a:rPr>
              <a:t>Иваново</a:t>
            </a:r>
            <a:endParaRPr lang="en-US" sz="3200" spc="107" dirty="0">
              <a:solidFill>
                <a:srgbClr val="CD0808"/>
              </a:solidFill>
              <a:latin typeface="Oswald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12917853" y="2577630"/>
            <a:ext cx="5332016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CD0808"/>
                </a:solidFill>
                <a:latin typeface="Oswald"/>
              </a:rPr>
              <a:t>ТРОЛЛЕЙБУС </a:t>
            </a:r>
            <a:r>
              <a:rPr lang="ru-RU" sz="1400" dirty="0">
                <a:solidFill>
                  <a:srgbClr val="CD0808"/>
                </a:solidFill>
                <a:latin typeface="Oswald"/>
              </a:rPr>
              <a:t>№ 8  И АВТОБУС № 20  ДО ОСТАНОВКИ «ОБЛАСТНАЯ  КЛИНИЧЕСКАЯ БОЛЬНИЦА</a:t>
            </a:r>
            <a:r>
              <a:rPr lang="ru-RU" sz="1100" dirty="0">
                <a:solidFill>
                  <a:srgbClr val="CD0808"/>
                </a:solidFill>
                <a:latin typeface="Oswald"/>
              </a:rPr>
              <a:t>»</a:t>
            </a:r>
            <a:endParaRPr lang="en-US" sz="1100" dirty="0">
              <a:solidFill>
                <a:srgbClr val="CD0808"/>
              </a:solidFill>
              <a:latin typeface="Oswald"/>
            </a:endParaRPr>
          </a:p>
        </p:txBody>
      </p:sp>
      <p:grpSp>
        <p:nvGrpSpPr>
          <p:cNvPr id="76" name="Group 76"/>
          <p:cNvGrpSpPr/>
          <p:nvPr/>
        </p:nvGrpSpPr>
        <p:grpSpPr>
          <a:xfrm rot="-2072282">
            <a:off x="7329660" y="3223114"/>
            <a:ext cx="857672" cy="507000"/>
            <a:chOff x="0" y="0"/>
            <a:chExt cx="2261305" cy="508000"/>
          </a:xfrm>
        </p:grpSpPr>
        <p:sp>
          <p:nvSpPr>
            <p:cNvPr id="77" name="Freeform 77"/>
            <p:cNvSpPr/>
            <p:nvPr/>
          </p:nvSpPr>
          <p:spPr>
            <a:xfrm>
              <a:off x="0" y="215900"/>
              <a:ext cx="1965395" cy="76200"/>
            </a:xfrm>
            <a:custGeom>
              <a:avLst/>
              <a:gdLst/>
              <a:ahLst/>
              <a:cxnLst/>
              <a:rect l="l" t="t" r="r" b="b"/>
              <a:pathLst>
                <a:path w="1965395" h="76200">
                  <a:moveTo>
                    <a:pt x="0" y="0"/>
                  </a:moveTo>
                  <a:lnTo>
                    <a:pt x="1965395" y="0"/>
                  </a:lnTo>
                  <a:lnTo>
                    <a:pt x="196539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8" name="Freeform 78"/>
            <p:cNvSpPr/>
            <p:nvPr/>
          </p:nvSpPr>
          <p:spPr>
            <a:xfrm>
              <a:off x="1886655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9" name="Group 79"/>
          <p:cNvGrpSpPr/>
          <p:nvPr/>
        </p:nvGrpSpPr>
        <p:grpSpPr>
          <a:xfrm rot="1879918">
            <a:off x="7291953" y="3887972"/>
            <a:ext cx="840632" cy="507000"/>
            <a:chOff x="0" y="0"/>
            <a:chExt cx="2216379" cy="508000"/>
          </a:xfrm>
        </p:grpSpPr>
        <p:sp>
          <p:nvSpPr>
            <p:cNvPr id="80" name="Freeform 80"/>
            <p:cNvSpPr/>
            <p:nvPr/>
          </p:nvSpPr>
          <p:spPr>
            <a:xfrm>
              <a:off x="0" y="215900"/>
              <a:ext cx="1920469" cy="76200"/>
            </a:xfrm>
            <a:custGeom>
              <a:avLst/>
              <a:gdLst/>
              <a:ahLst/>
              <a:cxnLst/>
              <a:rect l="l" t="t" r="r" b="b"/>
              <a:pathLst>
                <a:path w="1920469" h="76200">
                  <a:moveTo>
                    <a:pt x="0" y="0"/>
                  </a:moveTo>
                  <a:lnTo>
                    <a:pt x="1920469" y="0"/>
                  </a:lnTo>
                  <a:lnTo>
                    <a:pt x="19204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1" name="Freeform 81"/>
            <p:cNvSpPr/>
            <p:nvPr/>
          </p:nvSpPr>
          <p:spPr>
            <a:xfrm>
              <a:off x="18417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3439573" y="3214802"/>
            <a:ext cx="3839310" cy="1188545"/>
            <a:chOff x="0" y="0"/>
            <a:chExt cx="1897770" cy="335198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84" name="TextBox 84"/>
          <p:cNvSpPr txBox="1"/>
          <p:nvPr/>
        </p:nvSpPr>
        <p:spPr>
          <a:xfrm>
            <a:off x="3398630" y="3304714"/>
            <a:ext cx="386289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sz="3200" dirty="0">
                <a:solidFill>
                  <a:srgbClr val="343736"/>
                </a:solidFill>
                <a:latin typeface="Oswald"/>
              </a:rPr>
              <a:t> железнодорожный вокзал</a:t>
            </a:r>
            <a:endParaRPr lang="en-US" sz="3200" dirty="0">
              <a:solidFill>
                <a:srgbClr val="343736"/>
              </a:solidFill>
              <a:latin typeface="Oswald"/>
            </a:endParaRPr>
          </a:p>
        </p:txBody>
      </p:sp>
      <p:sp>
        <p:nvSpPr>
          <p:cNvPr id="93" name="TextBox 93"/>
          <p:cNvSpPr txBox="1"/>
          <p:nvPr/>
        </p:nvSpPr>
        <p:spPr>
          <a:xfrm>
            <a:off x="4568598" y="8801560"/>
            <a:ext cx="1941116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endParaRPr lang="en-US" sz="3200" dirty="0">
              <a:solidFill>
                <a:srgbClr val="343736"/>
              </a:solidFill>
              <a:latin typeface="Oswald"/>
            </a:endParaRPr>
          </a:p>
        </p:txBody>
      </p:sp>
      <p:grpSp>
        <p:nvGrpSpPr>
          <p:cNvPr id="94" name="Group 94"/>
          <p:cNvGrpSpPr/>
          <p:nvPr/>
        </p:nvGrpSpPr>
        <p:grpSpPr>
          <a:xfrm>
            <a:off x="8187992" y="2527969"/>
            <a:ext cx="3839310" cy="1040078"/>
            <a:chOff x="0" y="0"/>
            <a:chExt cx="1897770" cy="51411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8228602" y="3770000"/>
            <a:ext cx="3839310" cy="1040078"/>
            <a:chOff x="0" y="0"/>
            <a:chExt cx="1897770" cy="51411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02" name="TextBox 102"/>
          <p:cNvSpPr txBox="1"/>
          <p:nvPr/>
        </p:nvSpPr>
        <p:spPr>
          <a:xfrm>
            <a:off x="8452850" y="2646699"/>
            <a:ext cx="283011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3200" dirty="0">
                <a:solidFill>
                  <a:srgbClr val="150599"/>
                </a:solidFill>
                <a:latin typeface="Oswald"/>
              </a:rPr>
              <a:t>ОБЩЕСТВЕННЫЙ ТРАНСПОРТ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8776694" y="7994349"/>
            <a:ext cx="2830116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endParaRPr lang="en-US" sz="3200" dirty="0">
              <a:solidFill>
                <a:srgbClr val="150599"/>
              </a:solidFill>
              <a:latin typeface="Oswald"/>
            </a:endParaRPr>
          </a:p>
        </p:txBody>
      </p:sp>
      <p:sp>
        <p:nvSpPr>
          <p:cNvPr id="104" name="TextBox 104"/>
          <p:cNvSpPr txBox="1"/>
          <p:nvPr/>
        </p:nvSpPr>
        <p:spPr>
          <a:xfrm>
            <a:off x="9256675" y="3949058"/>
            <a:ext cx="1346923" cy="598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150599"/>
                </a:solidFill>
                <a:latin typeface="Oswald"/>
              </a:rPr>
              <a:t>ТАКСИ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9481542" y="9295504"/>
            <a:ext cx="1191816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endParaRPr lang="en-US" sz="3200" dirty="0">
              <a:solidFill>
                <a:srgbClr val="150599"/>
              </a:solidFill>
              <a:latin typeface="Oswald"/>
            </a:endParaRPr>
          </a:p>
        </p:txBody>
      </p:sp>
      <p:sp>
        <p:nvSpPr>
          <p:cNvPr id="106" name="TextBox 106"/>
          <p:cNvSpPr txBox="1"/>
          <p:nvPr/>
        </p:nvSpPr>
        <p:spPr>
          <a:xfrm>
            <a:off x="12854353" y="3978885"/>
            <a:ext cx="539551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400" dirty="0">
                <a:solidFill>
                  <a:srgbClr val="CD0808"/>
                </a:solidFill>
                <a:latin typeface="Oswald"/>
              </a:rPr>
              <a:t>ВОСПОЛЬЗУЙТЕСЬ СЕРВИСОМ ТАКСИ В РОССИИ ЧЕРЕЗ ПРИЛОЖЕНИЯ, ДОСТУПНЫЕ ДЛЯ ВАШИХ МОБИЛЬНЫХ </a:t>
            </a:r>
            <a:r>
              <a:rPr lang="en-US" sz="1400" dirty="0" smtClean="0">
                <a:solidFill>
                  <a:srgbClr val="CD0808"/>
                </a:solidFill>
                <a:latin typeface="Oswald"/>
              </a:rPr>
              <a:t>ТЕЛЕФОНОВ:</a:t>
            </a:r>
            <a:r>
              <a:rPr lang="ru-RU" sz="1400" dirty="0" smtClean="0">
                <a:solidFill>
                  <a:srgbClr val="CD0808"/>
                </a:solidFill>
                <a:latin typeface="Oswald"/>
              </a:rPr>
              <a:t> </a:t>
            </a:r>
            <a:r>
              <a:rPr lang="en-US" sz="1400" b="1" dirty="0" smtClean="0">
                <a:solidFill>
                  <a:srgbClr val="CD0808"/>
                </a:solidFill>
                <a:latin typeface="Oswald"/>
              </a:rPr>
              <a:t>YANDEX.TAXI </a:t>
            </a:r>
            <a:endParaRPr lang="en-US" sz="1400" b="1" dirty="0">
              <a:solidFill>
                <a:srgbClr val="CD0808"/>
              </a:solidFill>
              <a:latin typeface="Oswald"/>
            </a:endParaRPr>
          </a:p>
        </p:txBody>
      </p:sp>
      <p:grpSp>
        <p:nvGrpSpPr>
          <p:cNvPr id="107" name="Group 107"/>
          <p:cNvGrpSpPr/>
          <p:nvPr/>
        </p:nvGrpSpPr>
        <p:grpSpPr>
          <a:xfrm>
            <a:off x="12090967" y="5810413"/>
            <a:ext cx="661834" cy="327758"/>
            <a:chOff x="0" y="0"/>
            <a:chExt cx="1025792" cy="508000"/>
          </a:xfrm>
        </p:grpSpPr>
        <p:sp>
          <p:nvSpPr>
            <p:cNvPr id="108" name="Freeform 108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9" name="Freeform 109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12090967" y="4177372"/>
            <a:ext cx="661834" cy="327758"/>
            <a:chOff x="0" y="0"/>
            <a:chExt cx="1025792" cy="508000"/>
          </a:xfrm>
        </p:grpSpPr>
        <p:sp>
          <p:nvSpPr>
            <p:cNvPr id="111" name="Freeform 111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2" name="Freeform 112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7" name="TextBox 127"/>
          <p:cNvSpPr txBox="1"/>
          <p:nvPr/>
        </p:nvSpPr>
        <p:spPr>
          <a:xfrm>
            <a:off x="17290294" y="208743"/>
            <a:ext cx="997708" cy="39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00" b="1" dirty="0" smtClean="0">
                <a:solidFill>
                  <a:srgbClr val="FFFFFF"/>
                </a:solidFill>
                <a:latin typeface="Oswald"/>
              </a:rPr>
              <a:t>1</a:t>
            </a: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7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47" name="Group 23"/>
          <p:cNvGrpSpPr/>
          <p:nvPr/>
        </p:nvGrpSpPr>
        <p:grpSpPr>
          <a:xfrm>
            <a:off x="2709396" y="6231367"/>
            <a:ext cx="750734" cy="327758"/>
            <a:chOff x="0" y="0"/>
            <a:chExt cx="1163580" cy="508000"/>
          </a:xfrm>
        </p:grpSpPr>
        <p:sp>
          <p:nvSpPr>
            <p:cNvPr id="48" name="Freeform 24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9" name="Freeform 25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0" name="Group 26"/>
          <p:cNvGrpSpPr/>
          <p:nvPr/>
        </p:nvGrpSpPr>
        <p:grpSpPr>
          <a:xfrm>
            <a:off x="181482" y="5448299"/>
            <a:ext cx="2571752" cy="1971404"/>
            <a:chOff x="-35575" y="-696825"/>
            <a:chExt cx="562648" cy="425309"/>
          </a:xfrm>
        </p:grpSpPr>
        <p:sp>
          <p:nvSpPr>
            <p:cNvPr id="51" name="Freeform 27"/>
            <p:cNvSpPr/>
            <p:nvPr/>
          </p:nvSpPr>
          <p:spPr>
            <a:xfrm>
              <a:off x="-35575" y="-696825"/>
              <a:ext cx="562648" cy="425309"/>
            </a:xfrm>
            <a:custGeom>
              <a:avLst/>
              <a:gdLst/>
              <a:ahLst/>
              <a:cxnLst/>
              <a:rect l="l" t="t" r="r" b="b"/>
              <a:pathLst>
                <a:path w="562648" h="425309">
                  <a:moveTo>
                    <a:pt x="0" y="0"/>
                  </a:moveTo>
                  <a:lnTo>
                    <a:pt x="562648" y="0"/>
                  </a:lnTo>
                  <a:lnTo>
                    <a:pt x="562648" y="425309"/>
                  </a:lnTo>
                  <a:lnTo>
                    <a:pt x="0" y="42530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2" name="Group 82"/>
          <p:cNvGrpSpPr/>
          <p:nvPr/>
        </p:nvGrpSpPr>
        <p:grpSpPr>
          <a:xfrm>
            <a:off x="3511337" y="5825555"/>
            <a:ext cx="3839310" cy="1188545"/>
            <a:chOff x="0" y="0"/>
            <a:chExt cx="1897770" cy="335198"/>
          </a:xfrm>
        </p:grpSpPr>
        <p:sp>
          <p:nvSpPr>
            <p:cNvPr id="53" name="Freeform 83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54" name="Group 76"/>
          <p:cNvGrpSpPr/>
          <p:nvPr/>
        </p:nvGrpSpPr>
        <p:grpSpPr>
          <a:xfrm rot="-2072282">
            <a:off x="7328941" y="5852855"/>
            <a:ext cx="857672" cy="507000"/>
            <a:chOff x="0" y="0"/>
            <a:chExt cx="2261305" cy="508000"/>
          </a:xfrm>
        </p:grpSpPr>
        <p:sp>
          <p:nvSpPr>
            <p:cNvPr id="55" name="Freeform 77"/>
            <p:cNvSpPr/>
            <p:nvPr/>
          </p:nvSpPr>
          <p:spPr>
            <a:xfrm>
              <a:off x="0" y="215900"/>
              <a:ext cx="1965395" cy="76200"/>
            </a:xfrm>
            <a:custGeom>
              <a:avLst/>
              <a:gdLst/>
              <a:ahLst/>
              <a:cxnLst/>
              <a:rect l="l" t="t" r="r" b="b"/>
              <a:pathLst>
                <a:path w="1965395" h="76200">
                  <a:moveTo>
                    <a:pt x="0" y="0"/>
                  </a:moveTo>
                  <a:lnTo>
                    <a:pt x="1965395" y="0"/>
                  </a:lnTo>
                  <a:lnTo>
                    <a:pt x="196539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6" name="Freeform 78"/>
            <p:cNvSpPr/>
            <p:nvPr/>
          </p:nvSpPr>
          <p:spPr>
            <a:xfrm>
              <a:off x="1886655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7" name="Group 79"/>
          <p:cNvGrpSpPr/>
          <p:nvPr/>
        </p:nvGrpSpPr>
        <p:grpSpPr>
          <a:xfrm rot="1879918">
            <a:off x="7382031" y="6395060"/>
            <a:ext cx="840632" cy="504465"/>
            <a:chOff x="0" y="1270"/>
            <a:chExt cx="2216379" cy="505460"/>
          </a:xfrm>
        </p:grpSpPr>
        <p:sp>
          <p:nvSpPr>
            <p:cNvPr id="58" name="Freeform 80"/>
            <p:cNvSpPr/>
            <p:nvPr/>
          </p:nvSpPr>
          <p:spPr>
            <a:xfrm>
              <a:off x="0" y="215900"/>
              <a:ext cx="1920470" cy="76200"/>
            </a:xfrm>
            <a:custGeom>
              <a:avLst/>
              <a:gdLst/>
              <a:ahLst/>
              <a:cxnLst/>
              <a:rect l="l" t="t" r="r" b="b"/>
              <a:pathLst>
                <a:path w="1920469" h="76200">
                  <a:moveTo>
                    <a:pt x="0" y="0"/>
                  </a:moveTo>
                  <a:lnTo>
                    <a:pt x="1920469" y="0"/>
                  </a:lnTo>
                  <a:lnTo>
                    <a:pt x="19204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9" name="Freeform 81"/>
            <p:cNvSpPr/>
            <p:nvPr/>
          </p:nvSpPr>
          <p:spPr>
            <a:xfrm>
              <a:off x="18417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8" name="Group 94"/>
          <p:cNvGrpSpPr/>
          <p:nvPr/>
        </p:nvGrpSpPr>
        <p:grpSpPr>
          <a:xfrm>
            <a:off x="8216969" y="5393923"/>
            <a:ext cx="3839310" cy="1040078"/>
            <a:chOff x="0" y="0"/>
            <a:chExt cx="1897770" cy="514110"/>
          </a:xfrm>
        </p:grpSpPr>
        <p:sp>
          <p:nvSpPr>
            <p:cNvPr id="69" name="Freeform 95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70" name="Group 96"/>
          <p:cNvGrpSpPr/>
          <p:nvPr/>
        </p:nvGrpSpPr>
        <p:grpSpPr>
          <a:xfrm>
            <a:off x="8202450" y="6581762"/>
            <a:ext cx="3839310" cy="1040078"/>
            <a:chOff x="0" y="0"/>
            <a:chExt cx="1897770" cy="514110"/>
          </a:xfrm>
        </p:grpSpPr>
        <p:sp>
          <p:nvSpPr>
            <p:cNvPr id="71" name="Freeform 97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72" name="Group 107"/>
          <p:cNvGrpSpPr/>
          <p:nvPr/>
        </p:nvGrpSpPr>
        <p:grpSpPr>
          <a:xfrm>
            <a:off x="12090967" y="3060082"/>
            <a:ext cx="661834" cy="327758"/>
            <a:chOff x="0" y="0"/>
            <a:chExt cx="1025792" cy="508000"/>
          </a:xfrm>
        </p:grpSpPr>
        <p:sp>
          <p:nvSpPr>
            <p:cNvPr id="73" name="Freeform 108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4" name="Freeform 109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5" name="Group 110"/>
          <p:cNvGrpSpPr/>
          <p:nvPr/>
        </p:nvGrpSpPr>
        <p:grpSpPr>
          <a:xfrm>
            <a:off x="12056279" y="6839974"/>
            <a:ext cx="661834" cy="327758"/>
            <a:chOff x="0" y="0"/>
            <a:chExt cx="1025792" cy="508000"/>
          </a:xfrm>
        </p:grpSpPr>
        <p:sp>
          <p:nvSpPr>
            <p:cNvPr id="86" name="Freeform 111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7" name="Freeform 112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8" name="Group 61"/>
          <p:cNvGrpSpPr/>
          <p:nvPr/>
        </p:nvGrpSpPr>
        <p:grpSpPr>
          <a:xfrm>
            <a:off x="12892269" y="5404401"/>
            <a:ext cx="5500852" cy="1040078"/>
            <a:chOff x="0" y="0"/>
            <a:chExt cx="2604000" cy="514110"/>
          </a:xfrm>
        </p:grpSpPr>
        <p:sp>
          <p:nvSpPr>
            <p:cNvPr id="89" name="Freeform 62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ru-RU" b="1" dirty="0"/>
            </a:p>
          </p:txBody>
        </p:sp>
      </p:grpSp>
      <p:grpSp>
        <p:nvGrpSpPr>
          <p:cNvPr id="90" name="Group 61"/>
          <p:cNvGrpSpPr/>
          <p:nvPr/>
        </p:nvGrpSpPr>
        <p:grpSpPr>
          <a:xfrm>
            <a:off x="12955986" y="6549981"/>
            <a:ext cx="5500852" cy="1040078"/>
            <a:chOff x="0" y="0"/>
            <a:chExt cx="2604000" cy="514110"/>
          </a:xfrm>
        </p:grpSpPr>
        <p:sp>
          <p:nvSpPr>
            <p:cNvPr id="91" name="Freeform 62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ru-RU" b="1" dirty="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8254754" y="5419961"/>
            <a:ext cx="37870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3200" dirty="0">
                <a:solidFill>
                  <a:srgbClr val="150599"/>
                </a:solidFill>
                <a:latin typeface="Oswald"/>
              </a:rPr>
              <a:t>ОБЩЕСТВЕННЫЙ </a:t>
            </a:r>
            <a:endParaRPr lang="ru-RU" sz="3200" dirty="0" smtClean="0">
              <a:solidFill>
                <a:srgbClr val="150599"/>
              </a:solidFill>
              <a:latin typeface="Oswald"/>
            </a:endParaRPr>
          </a:p>
          <a:p>
            <a:pPr algn="ctr">
              <a:lnSpc>
                <a:spcPts val="3584"/>
              </a:lnSpc>
            </a:pPr>
            <a:r>
              <a:rPr lang="en-US" sz="3200" dirty="0" smtClean="0">
                <a:solidFill>
                  <a:srgbClr val="150599"/>
                </a:solidFill>
                <a:latin typeface="Oswald"/>
              </a:rPr>
              <a:t>ТРАНСПОРТ</a:t>
            </a:r>
            <a:endParaRPr lang="en-US" sz="3200" dirty="0">
              <a:solidFill>
                <a:srgbClr val="150599"/>
              </a:solidFill>
              <a:latin typeface="Oswald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67423" y="6663768"/>
            <a:ext cx="1200971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150599"/>
                </a:solidFill>
                <a:latin typeface="Oswald"/>
              </a:rPr>
              <a:t>ТАКСИ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81400" y="5825556"/>
            <a:ext cx="376924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sz="3200" dirty="0" smtClean="0">
                <a:solidFill>
                  <a:srgbClr val="343736"/>
                </a:solidFill>
                <a:latin typeface="Oswald"/>
              </a:rPr>
              <a:t>автобусный </a:t>
            </a:r>
          </a:p>
          <a:p>
            <a:pPr algn="ctr">
              <a:lnSpc>
                <a:spcPts val="4480"/>
              </a:lnSpc>
            </a:pPr>
            <a:r>
              <a:rPr lang="ru-RU" sz="3200" dirty="0" smtClean="0">
                <a:solidFill>
                  <a:srgbClr val="343736"/>
                </a:solidFill>
                <a:latin typeface="Oswald"/>
              </a:rPr>
              <a:t>вокзал</a:t>
            </a:r>
            <a:endParaRPr lang="en-US" sz="3200" dirty="0">
              <a:solidFill>
                <a:srgbClr val="343736"/>
              </a:solidFill>
              <a:latin typeface="Oswald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8203" y="6158584"/>
            <a:ext cx="1558312" cy="592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871"/>
              </a:lnSpc>
            </a:pPr>
            <a:r>
              <a:rPr lang="ru-RU" sz="3200" spc="107" dirty="0">
                <a:solidFill>
                  <a:srgbClr val="CD0808"/>
                </a:solidFill>
                <a:latin typeface="Oswald"/>
              </a:rPr>
              <a:t>Иваново</a:t>
            </a:r>
            <a:endParaRPr lang="en-US" sz="3200" spc="107" dirty="0">
              <a:solidFill>
                <a:srgbClr val="CD0808"/>
              </a:solidFill>
              <a:latin typeface="Oswa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6469749"/>
            <a:ext cx="89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931884" y="6549981"/>
            <a:ext cx="547278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1400" dirty="0">
                <a:solidFill>
                  <a:srgbClr val="CD0808"/>
                </a:solidFill>
                <a:latin typeface="Oswald"/>
              </a:rPr>
              <a:t>ВОСПОЛЬЗУЙТЕСЬ СЕРВИСОМ ТАКСИ В РОССИИ ЧЕРЕЗ ПРИЛОЖЕНИЯ, ДОСТУПНЫЕ ДЛЯ ВАШИХ МОБИЛЬНЫХ </a:t>
            </a:r>
            <a:r>
              <a:rPr lang="en-US" sz="1400" dirty="0" smtClean="0">
                <a:solidFill>
                  <a:srgbClr val="CD0808"/>
                </a:solidFill>
                <a:latin typeface="Oswald"/>
              </a:rPr>
              <a:t>ТЕЛЕФОНОВ:</a:t>
            </a:r>
            <a:r>
              <a:rPr lang="ru-RU" sz="1400" dirty="0" smtClean="0">
                <a:solidFill>
                  <a:srgbClr val="CD0808"/>
                </a:solidFill>
                <a:latin typeface="Oswald"/>
              </a:rPr>
              <a:t> </a:t>
            </a:r>
            <a:r>
              <a:rPr lang="en-US" sz="1400" b="1" dirty="0" smtClean="0">
                <a:solidFill>
                  <a:srgbClr val="CD0808"/>
                </a:solidFill>
                <a:latin typeface="Oswald"/>
              </a:rPr>
              <a:t>YANDEX.TAXI</a:t>
            </a:r>
            <a:r>
              <a:rPr lang="en-US" b="1" dirty="0" smtClean="0">
                <a:solidFill>
                  <a:srgbClr val="CD0808"/>
                </a:solidFill>
                <a:latin typeface="Oswald"/>
              </a:rPr>
              <a:t> </a:t>
            </a:r>
            <a:endParaRPr lang="en-US" b="1" dirty="0">
              <a:solidFill>
                <a:srgbClr val="CD0808"/>
              </a:solidFill>
              <a:latin typeface="Oswald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917853" y="5524499"/>
            <a:ext cx="5475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D0808"/>
                </a:solidFill>
                <a:latin typeface="Oswald"/>
              </a:rPr>
              <a:t>ТРОЛЛЕЙБУСЫ </a:t>
            </a:r>
            <a:r>
              <a:rPr lang="ru-RU" sz="1400" dirty="0">
                <a:solidFill>
                  <a:srgbClr val="CD0808"/>
                </a:solidFill>
                <a:latin typeface="Oswald"/>
              </a:rPr>
              <a:t>№ </a:t>
            </a:r>
            <a:r>
              <a:rPr lang="ru-RU" sz="1400" dirty="0" smtClean="0">
                <a:solidFill>
                  <a:srgbClr val="CD0808"/>
                </a:solidFill>
                <a:latin typeface="Oswald"/>
              </a:rPr>
              <a:t>7, № 10  </a:t>
            </a:r>
            <a:r>
              <a:rPr lang="ru-RU" sz="1400" dirty="0">
                <a:solidFill>
                  <a:srgbClr val="CD0808"/>
                </a:solidFill>
                <a:latin typeface="Oswald"/>
              </a:rPr>
              <a:t>И </a:t>
            </a:r>
            <a:r>
              <a:rPr lang="ru-RU" sz="1400" dirty="0" smtClean="0">
                <a:solidFill>
                  <a:srgbClr val="CD0808"/>
                </a:solidFill>
                <a:latin typeface="Oswald"/>
              </a:rPr>
              <a:t>АВТОБУСЫ </a:t>
            </a:r>
            <a:r>
              <a:rPr lang="ru-RU" sz="1400" dirty="0">
                <a:solidFill>
                  <a:srgbClr val="CD0808"/>
                </a:solidFill>
                <a:latin typeface="Oswald"/>
              </a:rPr>
              <a:t>№ </a:t>
            </a:r>
            <a:r>
              <a:rPr lang="ru-RU" sz="1400" dirty="0" smtClean="0">
                <a:solidFill>
                  <a:srgbClr val="CD0808"/>
                </a:solidFill>
                <a:latin typeface="Oswald"/>
              </a:rPr>
              <a:t>7, №1,  № 20, № 25  ДО </a:t>
            </a:r>
            <a:r>
              <a:rPr lang="ru-RU" sz="1400" dirty="0">
                <a:solidFill>
                  <a:srgbClr val="CD0808"/>
                </a:solidFill>
                <a:latin typeface="Oswald"/>
              </a:rPr>
              <a:t>ОСТАНОВКИ «ОБЛАСТНАЯ  КЛИНИЧЕСКАЯ БОЛЬНИЦА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094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629025"/>
            <a:ext cx="5941764" cy="66579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271373" y="3874167"/>
            <a:ext cx="5290922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900" spc="130">
                <a:solidFill>
                  <a:srgbClr val="252827"/>
                </a:solidFill>
                <a:latin typeface="Oswald"/>
              </a:rPr>
              <a:t>ОБЩЕСТВЕННЫЙ ТРАНСПОРТ </a:t>
            </a:r>
          </a:p>
          <a:p>
            <a:pPr algn="ctr">
              <a:lnSpc>
                <a:spcPts val="3920"/>
              </a:lnSpc>
            </a:pPr>
            <a:r>
              <a:rPr lang="en-US" sz="2900" spc="130">
                <a:solidFill>
                  <a:srgbClr val="252827"/>
                </a:solidFill>
                <a:latin typeface="Oswald"/>
              </a:rPr>
              <a:t>И АРЕНДА АВТОМОБИЛЯ (КАРШЕРИНГ)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1" y="5341794"/>
            <a:ext cx="5042022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1"/>
              </a:lnSpc>
            </a:pPr>
            <a:r>
              <a:rPr lang="en-US" sz="2900" spc="112" dirty="0">
                <a:solidFill>
                  <a:srgbClr val="FFFFFF"/>
                </a:solidFill>
                <a:latin typeface="Oswald"/>
              </a:rPr>
              <a:t>1. </a:t>
            </a:r>
            <a:r>
              <a:rPr lang="en-US" sz="2900" spc="112" dirty="0" err="1">
                <a:solidFill>
                  <a:srgbClr val="FFFFFF"/>
                </a:solidFill>
                <a:latin typeface="Oswald"/>
              </a:rPr>
              <a:t>Автобус</a:t>
            </a:r>
            <a:r>
              <a:rPr lang="en-US" sz="2900" spc="112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900" spc="112" dirty="0" err="1">
                <a:solidFill>
                  <a:srgbClr val="FFFFFF"/>
                </a:solidFill>
                <a:latin typeface="Oswald"/>
              </a:rPr>
              <a:t>троллейбус</a:t>
            </a:r>
            <a:r>
              <a:rPr lang="en-US" sz="2900" spc="112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900" spc="112" dirty="0" err="1">
                <a:solidFill>
                  <a:srgbClr val="FFFFFF"/>
                </a:solidFill>
                <a:latin typeface="Oswald"/>
              </a:rPr>
              <a:t>трамвай</a:t>
            </a:r>
            <a:r>
              <a:rPr lang="en-US" sz="2900" spc="112" dirty="0">
                <a:solidFill>
                  <a:srgbClr val="FFFFFF"/>
                </a:solidFill>
                <a:latin typeface="Oswald"/>
              </a:rPr>
              <a:t>:</a:t>
            </a:r>
          </a:p>
          <a:p>
            <a:pPr>
              <a:lnSpc>
                <a:spcPts val="4761"/>
              </a:lnSpc>
            </a:pPr>
            <a:r>
              <a:rPr lang="en-US" sz="2900" spc="112" dirty="0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900" spc="112" dirty="0" err="1">
                <a:solidFill>
                  <a:srgbClr val="CD0808"/>
                </a:solidFill>
                <a:latin typeface="Oswald"/>
              </a:rPr>
              <a:t>Yandex.Transport</a:t>
            </a:r>
            <a:endParaRPr lang="en-US" sz="2900" spc="11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4761"/>
              </a:lnSpc>
            </a:pPr>
            <a:r>
              <a:rPr lang="en-US" sz="2900" spc="112" dirty="0">
                <a:solidFill>
                  <a:srgbClr val="FFFFFF"/>
                </a:solidFill>
                <a:latin typeface="Oswald"/>
              </a:rPr>
              <a:t>2. </a:t>
            </a:r>
            <a:r>
              <a:rPr lang="en-US" sz="2900" spc="112" dirty="0" err="1">
                <a:solidFill>
                  <a:srgbClr val="FFFFFF"/>
                </a:solidFill>
                <a:latin typeface="Oswald"/>
              </a:rPr>
              <a:t>Карта</a:t>
            </a:r>
            <a:r>
              <a:rPr lang="en-US" sz="2900" spc="112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900" spc="112" dirty="0" err="1">
                <a:solidFill>
                  <a:srgbClr val="FFFFFF"/>
                </a:solidFill>
                <a:latin typeface="Oswald"/>
              </a:rPr>
              <a:t>метро</a:t>
            </a:r>
            <a:r>
              <a:rPr lang="en-US" sz="2900" spc="112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900" spc="112" dirty="0" err="1">
                <a:solidFill>
                  <a:srgbClr val="FFFFFF"/>
                </a:solidFill>
                <a:latin typeface="Oswald"/>
              </a:rPr>
              <a:t>городов</a:t>
            </a:r>
            <a:r>
              <a:rPr lang="en-US" sz="2900" spc="112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900" spc="112" dirty="0" err="1">
                <a:solidFill>
                  <a:srgbClr val="FFFFFF"/>
                </a:solidFill>
                <a:latin typeface="Oswald"/>
              </a:rPr>
              <a:t>России</a:t>
            </a:r>
            <a:r>
              <a:rPr lang="en-US" sz="2900" spc="112" dirty="0">
                <a:solidFill>
                  <a:srgbClr val="FFFFFF"/>
                </a:solidFill>
                <a:latin typeface="Oswald"/>
              </a:rPr>
              <a:t>:</a:t>
            </a:r>
          </a:p>
          <a:p>
            <a:pPr>
              <a:lnSpc>
                <a:spcPts val="4761"/>
              </a:lnSpc>
            </a:pPr>
            <a:r>
              <a:rPr lang="en-US" sz="2900" spc="112" dirty="0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900" spc="112" dirty="0" err="1">
                <a:solidFill>
                  <a:srgbClr val="CD0808"/>
                </a:solidFill>
                <a:latin typeface="Oswald"/>
              </a:rPr>
              <a:t>Yandex.Metro</a:t>
            </a:r>
            <a:endParaRPr lang="en-US" sz="2900" spc="11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4761"/>
              </a:lnSpc>
            </a:pPr>
            <a:r>
              <a:rPr lang="en-US" sz="2900" spc="112" dirty="0">
                <a:solidFill>
                  <a:srgbClr val="FFFFFF"/>
                </a:solidFill>
                <a:latin typeface="Oswald"/>
              </a:rPr>
              <a:t>3. </a:t>
            </a:r>
            <a:r>
              <a:rPr lang="en-US" sz="2900" spc="112" dirty="0" err="1">
                <a:solidFill>
                  <a:srgbClr val="FFFFFF"/>
                </a:solidFill>
                <a:latin typeface="Oswald"/>
              </a:rPr>
              <a:t>Аренда</a:t>
            </a:r>
            <a:r>
              <a:rPr lang="en-US" sz="2900" spc="112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900" spc="112" dirty="0" err="1">
                <a:solidFill>
                  <a:srgbClr val="FFFFFF"/>
                </a:solidFill>
                <a:latin typeface="Oswald"/>
              </a:rPr>
              <a:t>автомобиля</a:t>
            </a:r>
            <a:r>
              <a:rPr lang="en-US" sz="2900" spc="112" dirty="0">
                <a:solidFill>
                  <a:srgbClr val="FFFFFF"/>
                </a:solidFill>
                <a:latin typeface="Oswald"/>
              </a:rPr>
              <a:t> (</a:t>
            </a:r>
            <a:r>
              <a:rPr lang="en-US" sz="2900" spc="112" dirty="0" err="1">
                <a:solidFill>
                  <a:srgbClr val="FFFFFF"/>
                </a:solidFill>
                <a:latin typeface="Oswald"/>
              </a:rPr>
              <a:t>каршеринг</a:t>
            </a:r>
            <a:r>
              <a:rPr lang="en-US" sz="2900" spc="112" dirty="0">
                <a:solidFill>
                  <a:srgbClr val="FFFFFF"/>
                </a:solidFill>
                <a:latin typeface="Oswald"/>
              </a:rPr>
              <a:t>)</a:t>
            </a:r>
          </a:p>
          <a:p>
            <a:pPr>
              <a:lnSpc>
                <a:spcPts val="4761"/>
              </a:lnSpc>
            </a:pPr>
            <a:r>
              <a:rPr lang="en-US" sz="2900" spc="112" dirty="0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900" spc="112" dirty="0" err="1">
                <a:solidFill>
                  <a:srgbClr val="CD0808"/>
                </a:solidFill>
                <a:latin typeface="Oswald"/>
              </a:rPr>
              <a:t>BelkaCar</a:t>
            </a:r>
            <a:endParaRPr lang="en-US" sz="2900" spc="11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4761"/>
              </a:lnSpc>
            </a:pPr>
            <a:r>
              <a:rPr lang="en-US" sz="2900" spc="112" dirty="0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900" spc="112" dirty="0" err="1">
                <a:solidFill>
                  <a:srgbClr val="CD0808"/>
                </a:solidFill>
                <a:latin typeface="Oswald"/>
              </a:rPr>
              <a:t>DeliMobil</a:t>
            </a:r>
            <a:endParaRPr lang="en-US" sz="2900" spc="112" dirty="0">
              <a:solidFill>
                <a:srgbClr val="CD0808"/>
              </a:solidFill>
              <a:latin typeface="Oswald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923292" y="3629025"/>
            <a:ext cx="6381152" cy="66579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6" name="TextBox 6"/>
          <p:cNvSpPr txBox="1"/>
          <p:nvPr/>
        </p:nvSpPr>
        <p:spPr>
          <a:xfrm>
            <a:off x="6218268" y="3826543"/>
            <a:ext cx="563257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900" spc="337">
                <a:solidFill>
                  <a:srgbClr val="252827"/>
                </a:solidFill>
                <a:latin typeface="Oswald"/>
              </a:rPr>
              <a:t>КАРТА ГОРОДОВ РОССИИ</a:t>
            </a:r>
          </a:p>
        </p:txBody>
      </p:sp>
      <p:sp>
        <p:nvSpPr>
          <p:cNvPr id="7" name="AutoShape 7"/>
          <p:cNvSpPr/>
          <p:nvPr/>
        </p:nvSpPr>
        <p:spPr>
          <a:xfrm>
            <a:off x="12193833" y="3629025"/>
            <a:ext cx="6094170" cy="66579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8" name="TextBox 8"/>
          <p:cNvSpPr txBox="1"/>
          <p:nvPr/>
        </p:nvSpPr>
        <p:spPr>
          <a:xfrm>
            <a:off x="12459044" y="3826543"/>
            <a:ext cx="5746872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900" spc="312">
                <a:solidFill>
                  <a:srgbClr val="252827"/>
                </a:solidFill>
                <a:latin typeface="Oswald"/>
              </a:rPr>
              <a:t>ДОСТОПРИМЕЧАТЕЛЬНОСТИ РОССИИ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0393" y="208121"/>
            <a:ext cx="16167222" cy="327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0"/>
              </a:lnSpc>
            </a:pPr>
            <a:r>
              <a:rPr lang="en-US" sz="6400" b="1" spc="130">
                <a:solidFill>
                  <a:srgbClr val="FFFFFF"/>
                </a:solidFill>
                <a:latin typeface="Oswald"/>
              </a:rPr>
              <a:t>ВСПОМОГАТЕЛЬНЫЕ ПРИЛОЖЕНИЯ </a:t>
            </a:r>
          </a:p>
          <a:p>
            <a:pPr algn="ctr">
              <a:lnSpc>
                <a:spcPts val="8450"/>
              </a:lnSpc>
            </a:pPr>
            <a:r>
              <a:rPr lang="en-US" sz="6400" b="1" spc="130">
                <a:solidFill>
                  <a:srgbClr val="FFFFFF"/>
                </a:solidFill>
                <a:latin typeface="Oswald"/>
              </a:rPr>
              <a:t>ДЛЯ ВАШЕГО СМАРТФОНА </a:t>
            </a:r>
          </a:p>
          <a:p>
            <a:pPr algn="ctr">
              <a:lnSpc>
                <a:spcPts val="8450"/>
              </a:lnSpc>
            </a:pPr>
            <a:r>
              <a:rPr lang="en-US" sz="6400" b="1" spc="130">
                <a:solidFill>
                  <a:srgbClr val="FFFFFF"/>
                </a:solidFill>
                <a:latin typeface="Oswald"/>
              </a:rPr>
              <a:t>(ДЛЯ IOS И ANDROID)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-950769" y="882792"/>
            <a:ext cx="1901542" cy="19015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l="44801" t="44801" r="44801" b="44801"/>
          <a:stretch>
            <a:fillRect/>
          </a:stretch>
        </p:blipFill>
        <p:spPr>
          <a:xfrm>
            <a:off x="17337233" y="882792"/>
            <a:ext cx="1901542" cy="190154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290294" y="106843"/>
            <a:ext cx="997708" cy="39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00" b="1" dirty="0" smtClean="0">
                <a:solidFill>
                  <a:srgbClr val="FFFFFF"/>
                </a:solidFill>
                <a:latin typeface="Oswald"/>
              </a:rPr>
              <a:t>1</a:t>
            </a: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8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708714" y="5341794"/>
            <a:ext cx="4870572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1"/>
              </a:lnSpc>
            </a:pPr>
            <a:r>
              <a:rPr lang="en-US" sz="2900" spc="112">
                <a:solidFill>
                  <a:srgbClr val="737373"/>
                </a:solidFill>
                <a:latin typeface="Oswald"/>
              </a:rPr>
              <a:t>1. Карта городов России:</a:t>
            </a:r>
          </a:p>
          <a:p>
            <a:pPr>
              <a:lnSpc>
                <a:spcPts val="4761"/>
              </a:lnSpc>
            </a:pPr>
            <a:r>
              <a:rPr lang="en-US" sz="2900" spc="112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900" spc="112">
                <a:solidFill>
                  <a:srgbClr val="CD0808"/>
                </a:solidFill>
                <a:latin typeface="Oswald"/>
              </a:rPr>
              <a:t>Yandex.Maps</a:t>
            </a:r>
          </a:p>
          <a:p>
            <a:pPr>
              <a:lnSpc>
                <a:spcPts val="4761"/>
              </a:lnSpc>
            </a:pPr>
            <a:r>
              <a:rPr lang="en-US" sz="2900" spc="112">
                <a:solidFill>
                  <a:srgbClr val="CD0808"/>
                </a:solidFill>
                <a:latin typeface="Oswald"/>
              </a:rPr>
              <a:t>    Google maps</a:t>
            </a:r>
          </a:p>
          <a:p>
            <a:pPr>
              <a:lnSpc>
                <a:spcPts val="4761"/>
              </a:lnSpc>
            </a:pPr>
            <a:r>
              <a:rPr lang="en-US" sz="2900" spc="112">
                <a:solidFill>
                  <a:srgbClr val="737373"/>
                </a:solidFill>
                <a:latin typeface="Oswald"/>
              </a:rPr>
              <a:t>2. Off-line карты городов России:</a:t>
            </a:r>
          </a:p>
          <a:p>
            <a:pPr>
              <a:lnSpc>
                <a:spcPts val="4761"/>
              </a:lnSpc>
            </a:pPr>
            <a:r>
              <a:rPr lang="en-US" sz="2900" spc="112">
                <a:solidFill>
                  <a:srgbClr val="CD0808"/>
                </a:solidFill>
                <a:latin typeface="Oswald"/>
              </a:rPr>
              <a:t>    2GIS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221044" y="5341794"/>
            <a:ext cx="4260972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1"/>
              </a:lnSpc>
            </a:pPr>
            <a:r>
              <a:rPr lang="en-US" sz="2900" spc="112">
                <a:solidFill>
                  <a:srgbClr val="FFFFFF"/>
                </a:solidFill>
                <a:latin typeface="Oswald"/>
              </a:rPr>
              <a:t>1. Гиды по городам:</a:t>
            </a:r>
          </a:p>
          <a:p>
            <a:pPr>
              <a:lnSpc>
                <a:spcPts val="4761"/>
              </a:lnSpc>
            </a:pPr>
            <a:r>
              <a:rPr lang="en-US" sz="2900" spc="112">
                <a:solidFill>
                  <a:srgbClr val="FFFFFF"/>
                </a:solidFill>
                <a:latin typeface="Oswald"/>
              </a:rPr>
              <a:t>  </a:t>
            </a:r>
            <a:r>
              <a:rPr lang="en-US" sz="2900" spc="112">
                <a:solidFill>
                  <a:srgbClr val="CD0808"/>
                </a:solidFill>
                <a:latin typeface="Oswald"/>
              </a:rPr>
              <a:t>  Triposo</a:t>
            </a:r>
          </a:p>
          <a:p>
            <a:pPr>
              <a:lnSpc>
                <a:spcPts val="4761"/>
              </a:lnSpc>
            </a:pPr>
            <a:r>
              <a:rPr lang="en-US" sz="2900" spc="112">
                <a:solidFill>
                  <a:srgbClr val="CD0808"/>
                </a:solidFill>
                <a:latin typeface="Oswald"/>
              </a:rPr>
              <a:t>    Redigo</a:t>
            </a:r>
          </a:p>
          <a:p>
            <a:pPr>
              <a:lnSpc>
                <a:spcPts val="4761"/>
              </a:lnSpc>
            </a:pPr>
            <a:r>
              <a:rPr lang="en-US" sz="2900" spc="112">
                <a:solidFill>
                  <a:srgbClr val="FFFFFF"/>
                </a:solidFill>
                <a:latin typeface="Oswald"/>
              </a:rPr>
              <a:t>2. Гиды по ресторанам:</a:t>
            </a:r>
          </a:p>
          <a:p>
            <a:pPr>
              <a:lnSpc>
                <a:spcPts val="4761"/>
              </a:lnSpc>
            </a:pPr>
            <a:r>
              <a:rPr lang="en-US" sz="2900" spc="112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900" spc="112">
                <a:solidFill>
                  <a:srgbClr val="CD0808"/>
                </a:solidFill>
                <a:latin typeface="Oswald"/>
              </a:rPr>
              <a:t>TripAdvisor</a:t>
            </a:r>
          </a:p>
          <a:p>
            <a:pPr>
              <a:lnSpc>
                <a:spcPts val="4761"/>
              </a:lnSpc>
            </a:pPr>
            <a:endParaRPr lang="en-US" sz="2900" spc="112">
              <a:solidFill>
                <a:srgbClr val="CD0808"/>
              </a:solidFill>
              <a:latin typeface="Oswald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524500" cy="102870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6089528" y="395340"/>
            <a:ext cx="9471144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20"/>
              </a:lnSpc>
            </a:pPr>
            <a:r>
              <a:rPr lang="en-US" sz="8000" b="1" spc="1287" dirty="0">
                <a:solidFill>
                  <a:srgbClr val="CD0808"/>
                </a:solidFill>
                <a:latin typeface="Oswald"/>
              </a:rPr>
              <a:t>ПРОЖИВАНИЕ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42078" y="1767862"/>
            <a:ext cx="12007972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3200" b="1" spc="127">
                <a:solidFill>
                  <a:srgbClr val="FFFFFF"/>
                </a:solidFill>
                <a:latin typeface="Oswald"/>
              </a:rPr>
              <a:t>ЕСЛИ ВЫ НАПРАВЛЯЕТЕСЬ В РОССИЮ </a:t>
            </a:r>
          </a:p>
          <a:p>
            <a:pPr>
              <a:lnSpc>
                <a:spcPts val="5120"/>
              </a:lnSpc>
            </a:pPr>
            <a:r>
              <a:rPr lang="en-US" sz="3200" b="1" spc="127">
                <a:solidFill>
                  <a:srgbClr val="FFFFFF"/>
                </a:solidFill>
                <a:latin typeface="Oswald"/>
              </a:rPr>
              <a:t>НА АМБУЛАТОРНОЕ ЛЕЧЕНИЕ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89528" y="3177410"/>
            <a:ext cx="11931772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ru-RU" sz="2900" spc="148" dirty="0">
                <a:solidFill>
                  <a:srgbClr val="150599"/>
                </a:solidFill>
                <a:latin typeface="Oswald"/>
              </a:rPr>
              <a:t>	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В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случае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амбулаторного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лечения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вы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можете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самостоятельно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выбрать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комфортное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проживание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с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помощью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следующих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сервисов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:</a:t>
            </a:r>
          </a:p>
          <a:p>
            <a:pPr>
              <a:lnSpc>
                <a:spcPts val="3920"/>
              </a:lnSpc>
            </a:pPr>
            <a:r>
              <a:rPr lang="en-US" sz="2900" b="1" spc="148" dirty="0">
                <a:solidFill>
                  <a:srgbClr val="150599"/>
                </a:solidFill>
                <a:latin typeface="Oswald"/>
              </a:rPr>
              <a:t>https://</a:t>
            </a:r>
            <a:r>
              <a:rPr lang="en-US" sz="2900" b="1" spc="148" dirty="0" err="1">
                <a:solidFill>
                  <a:srgbClr val="150599"/>
                </a:solidFill>
                <a:latin typeface="Oswald"/>
              </a:rPr>
              <a:t>www.booking.com</a:t>
            </a:r>
            <a:r>
              <a:rPr lang="en-US" sz="2900" b="1" spc="148" dirty="0">
                <a:solidFill>
                  <a:srgbClr val="150599"/>
                </a:solidFill>
                <a:latin typeface="Oswald"/>
              </a:rPr>
              <a:t>/</a:t>
            </a:r>
          </a:p>
          <a:p>
            <a:pPr>
              <a:lnSpc>
                <a:spcPts val="3920"/>
              </a:lnSpc>
            </a:pPr>
            <a:r>
              <a:rPr lang="en-US" sz="2900" b="1" spc="148" dirty="0">
                <a:solidFill>
                  <a:srgbClr val="150599"/>
                </a:solidFill>
                <a:latin typeface="Oswald"/>
              </a:rPr>
              <a:t>https://</a:t>
            </a:r>
            <a:r>
              <a:rPr lang="en-US" sz="2900" b="1" spc="148" dirty="0" err="1">
                <a:solidFill>
                  <a:srgbClr val="150599"/>
                </a:solidFill>
                <a:latin typeface="Oswald"/>
              </a:rPr>
              <a:t>www.tripadvisor.com</a:t>
            </a:r>
            <a:r>
              <a:rPr lang="en-US" sz="2900" b="1" spc="148" dirty="0">
                <a:solidFill>
                  <a:srgbClr val="150599"/>
                </a:solidFill>
                <a:latin typeface="Oswald"/>
              </a:rPr>
              <a:t>/</a:t>
            </a:r>
          </a:p>
          <a:p>
            <a:pPr>
              <a:lnSpc>
                <a:spcPts val="3920"/>
              </a:lnSpc>
            </a:pPr>
            <a:r>
              <a:rPr lang="en-US" sz="2900" b="1" spc="148" dirty="0">
                <a:solidFill>
                  <a:srgbClr val="150599"/>
                </a:solidFill>
                <a:latin typeface="Oswald"/>
              </a:rPr>
              <a:t>https://</a:t>
            </a:r>
            <a:r>
              <a:rPr lang="en-US" sz="2900" b="1" spc="148" dirty="0" err="1">
                <a:solidFill>
                  <a:srgbClr val="150599"/>
                </a:solidFill>
                <a:latin typeface="Oswald"/>
              </a:rPr>
              <a:t>www.airbnb.com</a:t>
            </a:r>
            <a:r>
              <a:rPr lang="en-US" sz="2900" b="1" spc="148" dirty="0">
                <a:solidFill>
                  <a:srgbClr val="150599"/>
                </a:solidFill>
                <a:latin typeface="Oswald"/>
              </a:rPr>
              <a:t>/</a:t>
            </a:r>
          </a:p>
          <a:p>
            <a:pPr>
              <a:lnSpc>
                <a:spcPts val="3920"/>
              </a:lnSpc>
            </a:pP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или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обратиться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за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помощью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к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туроператору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/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ассистанс-организации</a:t>
            </a:r>
            <a:endParaRPr lang="en-US" sz="2900" spc="148" dirty="0">
              <a:solidFill>
                <a:srgbClr val="150599"/>
              </a:solidFill>
              <a:latin typeface="Oswa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82" y="2390802"/>
            <a:ext cx="5389484" cy="64102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6089529" y="1891683"/>
            <a:ext cx="1057275" cy="10572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6089529" y="6444632"/>
            <a:ext cx="1057275" cy="105727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442078" y="6320812"/>
            <a:ext cx="12007972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3200" b="1" spc="127">
                <a:solidFill>
                  <a:srgbClr val="FFFFFF"/>
                </a:solidFill>
                <a:latin typeface="Oswald"/>
              </a:rPr>
              <a:t>ЕСЛИ ВЫ НАПРАВЛЯЕТЕСЬ В РОССИЮ </a:t>
            </a:r>
          </a:p>
          <a:p>
            <a:pPr>
              <a:lnSpc>
                <a:spcPts val="5120"/>
              </a:lnSpc>
            </a:pPr>
            <a:r>
              <a:rPr lang="en-US" sz="3200" b="1" spc="127">
                <a:solidFill>
                  <a:srgbClr val="FFFFFF"/>
                </a:solidFill>
                <a:latin typeface="Oswald"/>
              </a:rPr>
              <a:t>НА СТАЦИОНАРНОЕ ЛЕЧЕНИЕ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89531" y="7736275"/>
            <a:ext cx="11684122" cy="25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ru-RU" sz="2900" spc="148" dirty="0">
                <a:solidFill>
                  <a:srgbClr val="150599"/>
                </a:solidFill>
                <a:latin typeface="Oswald"/>
              </a:rPr>
              <a:t>	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Узнать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условия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вашего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размещения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вы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можете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у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медицинской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организации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,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выбранной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вами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в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соответствии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с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профилем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медицинской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помощи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.</a:t>
            </a:r>
          </a:p>
          <a:p>
            <a:pPr>
              <a:lnSpc>
                <a:spcPts val="3920"/>
              </a:lnSpc>
            </a:pPr>
            <a:r>
              <a:rPr lang="ru-RU" sz="2900" spc="148" dirty="0">
                <a:solidFill>
                  <a:srgbClr val="150599"/>
                </a:solidFill>
                <a:latin typeface="Oswald"/>
              </a:rPr>
              <a:t>	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Пожалуйста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,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заранее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обратитесь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в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вашу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медицинскую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организацию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по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вопросу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148" dirty="0" err="1">
                <a:solidFill>
                  <a:srgbClr val="150599"/>
                </a:solidFill>
                <a:latin typeface="Oswald"/>
              </a:rPr>
              <a:t>размещения</a:t>
            </a:r>
            <a:r>
              <a:rPr lang="en-US" sz="2900" spc="148" dirty="0">
                <a:solidFill>
                  <a:srgbClr val="150599"/>
                </a:solidFill>
                <a:latin typeface="Oswal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290294" y="170643"/>
            <a:ext cx="997708" cy="39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00" b="1" dirty="0" smtClean="0">
                <a:solidFill>
                  <a:srgbClr val="FFFFFF"/>
                </a:solidFill>
                <a:latin typeface="Oswald"/>
              </a:rPr>
              <a:t>1</a:t>
            </a: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9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4655" y="555606"/>
            <a:ext cx="9809254" cy="119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20"/>
              </a:lnSpc>
            </a:pPr>
            <a:r>
              <a:rPr lang="en-US" sz="8000" b="1" spc="577">
                <a:solidFill>
                  <a:srgbClr val="252827"/>
                </a:solidFill>
                <a:latin typeface="Oswald"/>
              </a:rPr>
              <a:t>СОДЕРЖАНИЕ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1294" y="2200237"/>
            <a:ext cx="12549906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Что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такое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лечение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 в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Российской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Федерации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..............................</a:t>
            </a:r>
            <a:r>
              <a:rPr lang="en-US" sz="2900" spc="345" dirty="0" smtClean="0">
                <a:solidFill>
                  <a:srgbClr val="252827"/>
                </a:solidFill>
                <a:latin typeface="Oswald"/>
              </a:rPr>
              <a:t>3-</a:t>
            </a:r>
            <a:r>
              <a:rPr lang="ru-RU" sz="2900" spc="345" dirty="0" smtClean="0">
                <a:solidFill>
                  <a:srgbClr val="252827"/>
                </a:solidFill>
                <a:latin typeface="Oswald"/>
              </a:rPr>
              <a:t>7</a:t>
            </a:r>
            <a:endParaRPr lang="en-US" sz="2900" spc="345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39"/>
              </a:lnSpc>
            </a:pPr>
            <a:endParaRPr lang="en-US" sz="2900" spc="345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39"/>
              </a:lnSpc>
            </a:pPr>
            <a:r>
              <a:rPr lang="en-US" sz="2900" spc="345" dirty="0">
                <a:solidFill>
                  <a:srgbClr val="252827"/>
                </a:solidFill>
                <a:latin typeface="Oswald"/>
              </a:rPr>
              <a:t>I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ступень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: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выбор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медицинской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организации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России</a:t>
            </a:r>
            <a:r>
              <a:rPr lang="en-US" sz="2900" spc="345" dirty="0" smtClean="0">
                <a:solidFill>
                  <a:srgbClr val="252827"/>
                </a:solidFill>
                <a:latin typeface="Oswald"/>
              </a:rPr>
              <a:t>...................</a:t>
            </a:r>
            <a:r>
              <a:rPr lang="ru-RU" sz="2900" spc="345" dirty="0" smtClean="0">
                <a:solidFill>
                  <a:srgbClr val="252827"/>
                </a:solidFill>
                <a:latin typeface="Oswald"/>
              </a:rPr>
              <a:t>8</a:t>
            </a:r>
            <a:r>
              <a:rPr lang="en-US" sz="2900" spc="345" dirty="0" smtClean="0">
                <a:solidFill>
                  <a:srgbClr val="252827"/>
                </a:solidFill>
                <a:latin typeface="Oswald"/>
              </a:rPr>
              <a:t>-</a:t>
            </a:r>
            <a:r>
              <a:rPr lang="ru-RU" sz="2900" spc="345" dirty="0" smtClean="0">
                <a:solidFill>
                  <a:srgbClr val="252827"/>
                </a:solidFill>
                <a:latin typeface="Oswald"/>
              </a:rPr>
              <a:t>12</a:t>
            </a:r>
            <a:endParaRPr lang="en-US" sz="2900" spc="345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39"/>
              </a:lnSpc>
            </a:pPr>
            <a:endParaRPr lang="en-US" sz="2900" spc="345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39"/>
              </a:lnSpc>
            </a:pPr>
            <a:r>
              <a:rPr lang="en-US" sz="2900" spc="345" dirty="0">
                <a:solidFill>
                  <a:srgbClr val="252827"/>
                </a:solidFill>
                <a:latin typeface="Oswald"/>
              </a:rPr>
              <a:t>II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ступень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: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направление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запроса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на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лечение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 в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медицинскую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организацию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...............................................................................</a:t>
            </a:r>
            <a:r>
              <a:rPr lang="en-US" sz="2900" spc="345" dirty="0" smtClean="0">
                <a:solidFill>
                  <a:srgbClr val="252827"/>
                </a:solidFill>
                <a:latin typeface="Oswald"/>
              </a:rPr>
              <a:t>1</a:t>
            </a:r>
            <a:r>
              <a:rPr lang="ru-RU" sz="2900" spc="345" dirty="0" smtClean="0">
                <a:solidFill>
                  <a:srgbClr val="252827"/>
                </a:solidFill>
                <a:latin typeface="Oswald"/>
              </a:rPr>
              <a:t>3</a:t>
            </a:r>
            <a:r>
              <a:rPr lang="en-US" sz="2900" spc="345" dirty="0" smtClean="0">
                <a:solidFill>
                  <a:srgbClr val="252827"/>
                </a:solidFill>
                <a:latin typeface="Oswald"/>
              </a:rPr>
              <a:t>-1</a:t>
            </a:r>
            <a:r>
              <a:rPr lang="ru-RU" sz="2900" spc="345" dirty="0" smtClean="0">
                <a:solidFill>
                  <a:srgbClr val="252827"/>
                </a:solidFill>
                <a:latin typeface="Oswald"/>
              </a:rPr>
              <a:t>4</a:t>
            </a:r>
            <a:endParaRPr lang="en-US" sz="2900" spc="345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39"/>
              </a:lnSpc>
            </a:pPr>
            <a:endParaRPr lang="en-US" sz="2900" spc="345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39"/>
              </a:lnSpc>
            </a:pPr>
            <a:r>
              <a:rPr lang="en-US" sz="2900" spc="345" dirty="0">
                <a:solidFill>
                  <a:srgbClr val="252827"/>
                </a:solidFill>
                <a:latin typeface="Oswald"/>
              </a:rPr>
              <a:t>III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ступень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: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проживание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 и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транспорт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..........................................</a:t>
            </a:r>
            <a:r>
              <a:rPr lang="en-US" sz="2900" spc="345" dirty="0" smtClean="0">
                <a:solidFill>
                  <a:srgbClr val="252827"/>
                </a:solidFill>
                <a:latin typeface="Oswald"/>
              </a:rPr>
              <a:t>1</a:t>
            </a:r>
            <a:r>
              <a:rPr lang="ru-RU" sz="2900" spc="345" dirty="0" smtClean="0">
                <a:solidFill>
                  <a:srgbClr val="252827"/>
                </a:solidFill>
                <a:latin typeface="Oswald"/>
              </a:rPr>
              <a:t>5</a:t>
            </a:r>
            <a:r>
              <a:rPr lang="en-US" sz="2900" spc="345" dirty="0" smtClean="0">
                <a:solidFill>
                  <a:srgbClr val="252827"/>
                </a:solidFill>
                <a:latin typeface="Oswald"/>
              </a:rPr>
              <a:t>-1</a:t>
            </a:r>
            <a:r>
              <a:rPr lang="ru-RU" sz="2900" spc="345" dirty="0" smtClean="0">
                <a:solidFill>
                  <a:srgbClr val="252827"/>
                </a:solidFill>
                <a:latin typeface="Oswald"/>
              </a:rPr>
              <a:t>9</a:t>
            </a:r>
            <a:endParaRPr lang="en-US" sz="2900" spc="345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39"/>
              </a:lnSpc>
            </a:pPr>
            <a:endParaRPr lang="en-US" sz="2900" spc="345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39"/>
              </a:lnSpc>
            </a:pPr>
            <a:r>
              <a:rPr lang="en-US" sz="2900" spc="345" dirty="0">
                <a:solidFill>
                  <a:srgbClr val="252827"/>
                </a:solidFill>
                <a:latin typeface="Oswald"/>
              </a:rPr>
              <a:t>IV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ступень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: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оформление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визы</a:t>
            </a:r>
            <a:r>
              <a:rPr lang="en-US" sz="2900" spc="345" dirty="0" smtClean="0">
                <a:solidFill>
                  <a:srgbClr val="252827"/>
                </a:solidFill>
                <a:latin typeface="Oswald"/>
              </a:rPr>
              <a:t>.....................................................</a:t>
            </a:r>
            <a:r>
              <a:rPr lang="ru-RU" sz="2900" spc="345" dirty="0" smtClean="0">
                <a:solidFill>
                  <a:srgbClr val="252827"/>
                </a:solidFill>
                <a:latin typeface="Oswald"/>
              </a:rPr>
              <a:t>20</a:t>
            </a:r>
            <a:r>
              <a:rPr lang="en-US" sz="2900" spc="345" dirty="0" smtClean="0">
                <a:solidFill>
                  <a:srgbClr val="252827"/>
                </a:solidFill>
                <a:latin typeface="Oswald"/>
              </a:rPr>
              <a:t>-2</a:t>
            </a:r>
            <a:r>
              <a:rPr lang="ru-RU" sz="2900" spc="345" dirty="0" smtClean="0">
                <a:solidFill>
                  <a:srgbClr val="252827"/>
                </a:solidFill>
                <a:latin typeface="Oswald"/>
              </a:rPr>
              <a:t>4</a:t>
            </a:r>
            <a:endParaRPr lang="en-US" sz="2900" spc="345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39"/>
              </a:lnSpc>
            </a:pPr>
            <a:endParaRPr lang="en-US" sz="2900" spc="345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39"/>
              </a:lnSpc>
            </a:pPr>
            <a:r>
              <a:rPr lang="en-US" sz="2900" spc="345" dirty="0">
                <a:solidFill>
                  <a:srgbClr val="252827"/>
                </a:solidFill>
                <a:latin typeface="Oswald"/>
              </a:rPr>
              <a:t>V </a:t>
            </a: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ступень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: Welcome to Russia! ...................................................</a:t>
            </a:r>
            <a:r>
              <a:rPr lang="en-US" sz="2900" spc="345" dirty="0" smtClean="0">
                <a:solidFill>
                  <a:srgbClr val="252827"/>
                </a:solidFill>
                <a:latin typeface="Oswald"/>
              </a:rPr>
              <a:t>2</a:t>
            </a:r>
            <a:r>
              <a:rPr lang="ru-RU" sz="2900" spc="345" dirty="0" smtClean="0">
                <a:solidFill>
                  <a:srgbClr val="252827"/>
                </a:solidFill>
                <a:latin typeface="Oswald"/>
              </a:rPr>
              <a:t>5</a:t>
            </a:r>
            <a:r>
              <a:rPr lang="en-US" sz="2900" spc="345" dirty="0" smtClean="0">
                <a:solidFill>
                  <a:srgbClr val="252827"/>
                </a:solidFill>
                <a:latin typeface="Oswald"/>
              </a:rPr>
              <a:t>-2</a:t>
            </a:r>
            <a:r>
              <a:rPr lang="ru-RU" sz="2900" spc="345" dirty="0" smtClean="0">
                <a:solidFill>
                  <a:srgbClr val="252827"/>
                </a:solidFill>
                <a:latin typeface="Oswald"/>
              </a:rPr>
              <a:t>6</a:t>
            </a:r>
            <a:endParaRPr lang="en-US" sz="2900" spc="345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39"/>
              </a:lnSpc>
            </a:pPr>
            <a:endParaRPr lang="en-US" sz="2900" spc="345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39"/>
              </a:lnSpc>
            </a:pPr>
            <a:r>
              <a:rPr lang="en-US" sz="2900" spc="345" dirty="0" err="1">
                <a:solidFill>
                  <a:srgbClr val="252827"/>
                </a:solidFill>
                <a:latin typeface="Oswald"/>
              </a:rPr>
              <a:t>Контакты</a:t>
            </a:r>
            <a:r>
              <a:rPr lang="en-US" sz="2900" spc="345" dirty="0">
                <a:solidFill>
                  <a:srgbClr val="252827"/>
                </a:solidFill>
                <a:latin typeface="Oswald"/>
              </a:rPr>
              <a:t>.....................................................................................</a:t>
            </a:r>
            <a:r>
              <a:rPr lang="en-US" sz="2900" spc="345" dirty="0" smtClean="0">
                <a:solidFill>
                  <a:srgbClr val="252827"/>
                </a:solidFill>
                <a:latin typeface="Oswald"/>
              </a:rPr>
              <a:t>2</a:t>
            </a:r>
            <a:r>
              <a:rPr lang="ru-RU" sz="2900" spc="345" dirty="0" smtClean="0">
                <a:solidFill>
                  <a:srgbClr val="252827"/>
                </a:solidFill>
                <a:latin typeface="Oswald"/>
              </a:rPr>
              <a:t>7-28</a:t>
            </a:r>
            <a:endParaRPr lang="en-US" sz="2900" spc="345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39"/>
              </a:lnSpc>
            </a:pPr>
            <a:endParaRPr lang="en-US" sz="2900" spc="345" dirty="0">
              <a:solidFill>
                <a:srgbClr val="252827"/>
              </a:solidFill>
              <a:latin typeface="Oswa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-872841" y="9258300"/>
            <a:ext cx="1901542" cy="1901541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3716000" y="0"/>
            <a:ext cx="4662496" cy="10287000"/>
          </a:xfrm>
          <a:prstGeom prst="rect">
            <a:avLst/>
          </a:prstGeom>
          <a:solidFill>
            <a:srgbClr val="545454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 l="44801" t="44801" r="44801" b="44801"/>
          <a:stretch>
            <a:fillRect/>
          </a:stretch>
        </p:blipFill>
        <p:spPr>
          <a:xfrm>
            <a:off x="17062225" y="-545661"/>
            <a:ext cx="1901542" cy="190154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D09EDAF-86B9-6149-81C9-9831A3F328DD}"/>
              </a:ext>
            </a:extLst>
          </p:cNvPr>
          <p:cNvSpPr/>
          <p:nvPr/>
        </p:nvSpPr>
        <p:spPr>
          <a:xfrm>
            <a:off x="13944600" y="8086764"/>
            <a:ext cx="4343400" cy="22002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ru-RU"/>
          </a:p>
        </p:txBody>
      </p:sp>
      <p:sp>
        <p:nvSpPr>
          <p:cNvPr id="7" name="TextBox 7"/>
          <p:cNvSpPr txBox="1"/>
          <p:nvPr/>
        </p:nvSpPr>
        <p:spPr>
          <a:xfrm>
            <a:off x="13962845" y="8321260"/>
            <a:ext cx="4325155" cy="207749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en-US" sz="2100" spc="205" dirty="0" err="1">
                <a:solidFill>
                  <a:srgbClr val="C50001"/>
                </a:solidFill>
                <a:latin typeface="Oswald"/>
              </a:rPr>
              <a:t>Материалы</a:t>
            </a:r>
            <a:r>
              <a:rPr lang="en-US" sz="2100" spc="205" dirty="0">
                <a:solidFill>
                  <a:srgbClr val="C50001"/>
                </a:solidFill>
                <a:latin typeface="Oswald"/>
              </a:rPr>
              <a:t> </a:t>
            </a:r>
            <a:r>
              <a:rPr lang="en-US" sz="2100" spc="205" dirty="0" err="1">
                <a:solidFill>
                  <a:srgbClr val="C50001"/>
                </a:solidFill>
                <a:latin typeface="Oswald"/>
              </a:rPr>
              <a:t>подготовлены</a:t>
            </a:r>
            <a:endParaRPr lang="ru-RU" sz="2100" spc="205" dirty="0">
              <a:solidFill>
                <a:srgbClr val="C50001"/>
              </a:solidFill>
              <a:latin typeface="Oswald"/>
            </a:endParaRPr>
          </a:p>
          <a:p>
            <a:pPr>
              <a:lnSpc>
                <a:spcPts val="2730"/>
              </a:lnSpc>
            </a:pPr>
            <a:endParaRPr lang="en-US" sz="2000" b="1" spc="205" dirty="0">
              <a:solidFill>
                <a:srgbClr val="C00000"/>
              </a:solidFill>
              <a:latin typeface="Oswald"/>
            </a:endParaRPr>
          </a:p>
          <a:p>
            <a:pPr>
              <a:lnSpc>
                <a:spcPts val="2730"/>
              </a:lnSpc>
            </a:pPr>
            <a:r>
              <a:rPr lang="en-US" sz="2300" dirty="0" err="1">
                <a:solidFill>
                  <a:srgbClr val="002060"/>
                </a:solidFill>
                <a:latin typeface="Oswald"/>
              </a:rPr>
              <a:t>Координирующим</a:t>
            </a:r>
            <a:r>
              <a:rPr lang="en-US" sz="2300" dirty="0">
                <a:solidFill>
                  <a:srgbClr val="002060"/>
                </a:solidFill>
                <a:latin typeface="Oswald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Oswald"/>
              </a:rPr>
              <a:t>центром</a:t>
            </a:r>
            <a:r>
              <a:rPr lang="en-US" sz="2300" dirty="0">
                <a:solidFill>
                  <a:srgbClr val="002060"/>
                </a:solidFill>
                <a:latin typeface="Oswald"/>
              </a:rPr>
              <a:t> </a:t>
            </a:r>
            <a:endParaRPr lang="ru-RU" sz="2300" dirty="0">
              <a:solidFill>
                <a:srgbClr val="002060"/>
              </a:solidFill>
              <a:latin typeface="Oswald"/>
            </a:endParaRPr>
          </a:p>
          <a:p>
            <a:pPr>
              <a:lnSpc>
                <a:spcPts val="2730"/>
              </a:lnSpc>
            </a:pPr>
            <a:r>
              <a:rPr lang="ru-RU" sz="2300" dirty="0">
                <a:solidFill>
                  <a:srgbClr val="002060"/>
                </a:solidFill>
                <a:latin typeface="Oswald"/>
              </a:rPr>
              <a:t>по развитию экспорта медицинских услуг </a:t>
            </a:r>
          </a:p>
          <a:p>
            <a:pPr>
              <a:lnSpc>
                <a:spcPts val="2730"/>
              </a:lnSpc>
            </a:pPr>
            <a:r>
              <a:rPr lang="en-US" sz="2300" dirty="0">
                <a:solidFill>
                  <a:srgbClr val="002060"/>
                </a:solidFill>
                <a:latin typeface="Oswald"/>
              </a:rPr>
              <a:t>ФГБУ ЦНИИОИЗ </a:t>
            </a:r>
            <a:r>
              <a:rPr lang="en-US" sz="2300" dirty="0" err="1">
                <a:solidFill>
                  <a:srgbClr val="002060"/>
                </a:solidFill>
                <a:latin typeface="Oswald"/>
              </a:rPr>
              <a:t>Минздрава</a:t>
            </a:r>
            <a:r>
              <a:rPr lang="en-US" sz="2300" dirty="0">
                <a:solidFill>
                  <a:srgbClr val="002060"/>
                </a:solidFill>
                <a:latin typeface="Oswald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Oswald"/>
              </a:rPr>
              <a:t>России</a:t>
            </a:r>
            <a:endParaRPr lang="en-US" sz="2300" dirty="0">
              <a:solidFill>
                <a:srgbClr val="002060"/>
              </a:solidFill>
              <a:latin typeface="Oswa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380788" y="178414"/>
            <a:ext cx="99770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00" b="1">
                <a:solidFill>
                  <a:srgbClr val="FFFFFF"/>
                </a:solidFill>
                <a:latin typeface="Oswald"/>
              </a:rPr>
              <a:t>2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66203" y="9456540"/>
            <a:ext cx="1901542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 l="44801" t="44801" r="44801" b="44801"/>
          <a:stretch>
            <a:fillRect/>
          </a:stretch>
        </p:blipFill>
        <p:spPr>
          <a:xfrm>
            <a:off x="8179597" y="-1031379"/>
            <a:ext cx="1901542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7644" y="3004166"/>
            <a:ext cx="16952708" cy="318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00" b="1" spc="721" dirty="0">
                <a:solidFill>
                  <a:srgbClr val="FFFFFF"/>
                </a:solidFill>
                <a:latin typeface="Oswald"/>
              </a:rPr>
              <a:t>IV СТУПЕНЬ</a:t>
            </a:r>
          </a:p>
          <a:p>
            <a:pPr algn="ctr">
              <a:lnSpc>
                <a:spcPts val="12439"/>
              </a:lnSpc>
            </a:pPr>
            <a:endParaRPr lang="en-US" sz="10000" b="1" spc="72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4833" y="5143502"/>
            <a:ext cx="17458338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300" b="1" spc="507" dirty="0">
                <a:solidFill>
                  <a:srgbClr val="D9D9D9"/>
                </a:solidFill>
                <a:latin typeface="Oswald"/>
              </a:rPr>
              <a:t>ОФОРМИ</a:t>
            </a:r>
            <a:r>
              <a:rPr lang="ru-RU" sz="4300" b="1" spc="507" dirty="0">
                <a:solidFill>
                  <a:srgbClr val="D9D9D9"/>
                </a:solidFill>
                <a:latin typeface="Oswald"/>
              </a:rPr>
              <a:t>ТЕ</a:t>
            </a:r>
            <a:r>
              <a:rPr lang="en-US" sz="4300" b="1" spc="507" dirty="0">
                <a:solidFill>
                  <a:srgbClr val="D9D9D9"/>
                </a:solidFill>
                <a:latin typeface="Oswald"/>
              </a:rPr>
              <a:t> ВИЗУ ДЛЯ ПРИБЫТИЯ </a:t>
            </a:r>
            <a:r>
              <a:rPr lang="en-US" sz="4300" b="1" spc="507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4300" b="1" spc="507" dirty="0">
                <a:solidFill>
                  <a:srgbClr val="D9D9D9"/>
                </a:solidFill>
                <a:latin typeface="Oswald"/>
              </a:rPr>
              <a:t> РОССИЮ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4" y="163995"/>
            <a:ext cx="997708" cy="39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20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5603200" cy="14833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alphaModFix amt="25000"/>
            </a:blip>
            <a:srcRect t="28300" b="28300"/>
            <a:stretch>
              <a:fillRect/>
            </a:stretch>
          </p:blipFill>
          <p:spPr>
            <a:xfrm>
              <a:off x="0" y="0"/>
              <a:ext cx="25603200" cy="74168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alphaModFix amt="25000"/>
            </a:blip>
            <a:srcRect t="28260" b="28260"/>
            <a:stretch>
              <a:fillRect/>
            </a:stretch>
          </p:blipFill>
          <p:spPr>
            <a:xfrm>
              <a:off x="0" y="7416800"/>
              <a:ext cx="25603200" cy="7416800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381000" y="415821"/>
            <a:ext cx="17526000" cy="9492981"/>
          </a:xfrm>
          <a:prstGeom prst="rect">
            <a:avLst/>
          </a:prstGeom>
          <a:solidFill>
            <a:srgbClr val="150599"/>
          </a:solidFill>
        </p:spPr>
      </p:sp>
      <p:sp>
        <p:nvSpPr>
          <p:cNvPr id="6" name="TextBox 6"/>
          <p:cNvSpPr txBox="1"/>
          <p:nvPr/>
        </p:nvSpPr>
        <p:spPr>
          <a:xfrm>
            <a:off x="679393" y="612754"/>
            <a:ext cx="16929222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9"/>
              </a:lnSpc>
            </a:pPr>
            <a:r>
              <a:rPr lang="en-US" sz="4800" b="1" spc="484">
                <a:solidFill>
                  <a:srgbClr val="FFFFFF"/>
                </a:solidFill>
                <a:latin typeface="Oswald"/>
              </a:rPr>
              <a:t>НОРМАТИВНАЯ БАЗА ПО ВИЗАМ </a:t>
            </a:r>
          </a:p>
          <a:p>
            <a:pPr algn="ctr">
              <a:lnSpc>
                <a:spcPts val="6239"/>
              </a:lnSpc>
            </a:pPr>
            <a:r>
              <a:rPr lang="en-US" sz="4800" b="1" spc="484">
                <a:solidFill>
                  <a:srgbClr val="FFFFFF"/>
                </a:solidFill>
                <a:latin typeface="Oswald"/>
              </a:rPr>
              <a:t>ДЛЯ ИНОСТРАННЫХ ГРАЖДАН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8941" y="2414405"/>
            <a:ext cx="16548222" cy="766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2100" spc="84" dirty="0">
                <a:solidFill>
                  <a:srgbClr val="FFFFFF"/>
                </a:solidFill>
                <a:latin typeface="Oswald"/>
              </a:rPr>
              <a:t>     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соответствии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со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статьей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2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федерального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закона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25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июля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2002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года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№ 115-ФЗ "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правовом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положении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иностранных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граждан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"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иностранный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гражданин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-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физическое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лицо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не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являющееся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гражданином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имеющее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доказательства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наличия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(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подданства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иностранного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государства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;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лицо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без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-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физическое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лицо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не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являющееся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гражданином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не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имеющее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доказательств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наличия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(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подданства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иностранного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государства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.</a:t>
            </a:r>
          </a:p>
          <a:p>
            <a:pPr algn="just">
              <a:lnSpc>
                <a:spcPts val="2625"/>
              </a:lnSpc>
            </a:pPr>
            <a:endParaRPr lang="en-US" sz="2100" spc="84" dirty="0">
              <a:solidFill>
                <a:srgbClr val="FFFFFF"/>
              </a:solidFill>
              <a:latin typeface="Oswald"/>
            </a:endParaRPr>
          </a:p>
          <a:p>
            <a:pPr algn="just">
              <a:lnSpc>
                <a:spcPts val="2625"/>
              </a:lnSpc>
            </a:pPr>
            <a:r>
              <a:rPr lang="en-US" sz="2100" spc="84" dirty="0">
                <a:solidFill>
                  <a:srgbClr val="FFFFFF"/>
                </a:solidFill>
                <a:latin typeface="Oswald"/>
              </a:rPr>
              <a:t>     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соответствии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со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статьей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25.2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федерального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закона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16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августа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1996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года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№ 114-ФЗ "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порядке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выезда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из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въезда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ru-RU" sz="210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spc="84" dirty="0">
                <a:solidFill>
                  <a:srgbClr val="FFFFFF"/>
                </a:solidFill>
                <a:latin typeface="Oswald"/>
              </a:rPr>
            </a:b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"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виза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может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быть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однократной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двукратной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многократной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.</a:t>
            </a:r>
          </a:p>
          <a:p>
            <a:pPr algn="just">
              <a:lnSpc>
                <a:spcPts val="2625"/>
              </a:lnSpc>
            </a:pPr>
            <a:endParaRPr lang="en-US" sz="2100" spc="84" dirty="0">
              <a:solidFill>
                <a:srgbClr val="FFFFFF"/>
              </a:solidFill>
              <a:latin typeface="Oswald"/>
            </a:endParaRPr>
          </a:p>
          <a:p>
            <a:pPr algn="just">
              <a:lnSpc>
                <a:spcPts val="2625"/>
              </a:lnSpc>
            </a:pPr>
            <a:r>
              <a:rPr lang="en-US" sz="2100" spc="84" dirty="0">
                <a:solidFill>
                  <a:srgbClr val="FFFFFF"/>
                </a:solidFill>
                <a:latin typeface="Oswald"/>
              </a:rPr>
              <a:t>     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соответствии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со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статьей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25.6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федерального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закона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16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августа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1996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года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№ 114-ФЗ "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порядке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выезда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из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въезда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ru-RU" sz="210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spc="84" dirty="0">
                <a:solidFill>
                  <a:srgbClr val="FFFFFF"/>
                </a:solidFill>
                <a:latin typeface="Oswald"/>
              </a:rPr>
            </a:b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" 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зависимости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цели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въезда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иностранного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гражданина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цели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его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пребывания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обыкновенные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визы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подразделяются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на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частные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деловые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туристические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учебные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рабочие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гуманитарные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визы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на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въезд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ru-RU" sz="210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spc="84" dirty="0">
                <a:solidFill>
                  <a:srgbClr val="FFFFFF"/>
                </a:solidFill>
                <a:latin typeface="Oswald"/>
              </a:rPr>
            </a:b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целях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получения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убежища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получения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разрешения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на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временное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проживание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либо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приема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ru-RU" sz="210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spc="84" dirty="0">
                <a:solidFill>
                  <a:srgbClr val="FFFFFF"/>
                </a:solidFill>
                <a:latin typeface="Oswald"/>
              </a:rPr>
            </a:b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гражданство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.</a:t>
            </a:r>
          </a:p>
          <a:p>
            <a:pPr algn="just">
              <a:lnSpc>
                <a:spcPts val="2625"/>
              </a:lnSpc>
            </a:pPr>
            <a:endParaRPr lang="en-US" sz="2100" spc="84" dirty="0">
              <a:solidFill>
                <a:srgbClr val="FFFFFF"/>
              </a:solidFill>
              <a:latin typeface="Oswald"/>
            </a:endParaRPr>
          </a:p>
          <a:p>
            <a:pPr algn="just">
              <a:lnSpc>
                <a:spcPts val="2625"/>
              </a:lnSpc>
            </a:pPr>
            <a:r>
              <a:rPr lang="en-US" sz="2100" spc="84" dirty="0">
                <a:solidFill>
                  <a:srgbClr val="FFFFFF"/>
                </a:solidFill>
                <a:latin typeface="Oswald"/>
              </a:rPr>
              <a:t>      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Статья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25.9.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Иностранный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гражданин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или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лицо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без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при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въезде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обязаны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получить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заполнить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миграционную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карту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.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Миграционная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карта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подлежит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сдаче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(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возврату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пункте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пропуска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через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Государственную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границу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при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выезде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иностранного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гражданина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или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лица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без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из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.</a:t>
            </a:r>
          </a:p>
          <a:p>
            <a:pPr algn="just">
              <a:lnSpc>
                <a:spcPts val="2625"/>
              </a:lnSpc>
            </a:pPr>
            <a:r>
              <a:rPr lang="en-US" sz="2100" spc="84" dirty="0">
                <a:solidFill>
                  <a:srgbClr val="FFFFFF"/>
                </a:solidFill>
                <a:latin typeface="Oswald"/>
              </a:rPr>
              <a:t>  </a:t>
            </a:r>
          </a:p>
          <a:p>
            <a:pPr algn="just">
              <a:lnSpc>
                <a:spcPts val="2625"/>
              </a:lnSpc>
            </a:pPr>
            <a:r>
              <a:rPr lang="en-US" sz="2100" spc="84" dirty="0">
                <a:solidFill>
                  <a:srgbClr val="FFFFFF"/>
                </a:solidFill>
                <a:latin typeface="Oswald"/>
              </a:rPr>
              <a:t>       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соответствии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со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статьей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18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раздела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II 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зависимости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цели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въезда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иностранных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граждан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цели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их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пребывания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существуют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следующие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категории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виз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: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дипломатическая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б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служебная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,  </a:t>
            </a:r>
            <a:r>
              <a:rPr lang="ru-RU" sz="210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spc="84" dirty="0">
                <a:solidFill>
                  <a:srgbClr val="FFFFFF"/>
                </a:solidFill>
                <a:latin typeface="Oswald"/>
              </a:rPr>
            </a:b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обыкновенная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г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транзитная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д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виза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временно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проживающего</a:t>
            </a:r>
            <a:r>
              <a:rPr lang="en-US" sz="210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spc="84" dirty="0" err="1">
                <a:solidFill>
                  <a:srgbClr val="FFFFFF"/>
                </a:solidFill>
                <a:latin typeface="Oswald"/>
              </a:rPr>
              <a:t>лица</a:t>
            </a:r>
            <a:r>
              <a:rPr lang="ru-RU" sz="2100" spc="84" dirty="0">
                <a:solidFill>
                  <a:srgbClr val="FFFFFF"/>
                </a:solidFill>
                <a:latin typeface="Oswald"/>
              </a:rPr>
              <a:t>.</a:t>
            </a:r>
            <a:endParaRPr lang="en-US" sz="2100" spc="8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2625"/>
              </a:lnSpc>
            </a:pPr>
            <a:endParaRPr lang="en-US" sz="2100" spc="8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2625"/>
              </a:lnSpc>
            </a:pPr>
            <a:endParaRPr lang="en-US" sz="2100" spc="84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290294" y="254616"/>
            <a:ext cx="997708" cy="39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00" b="1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300" b="1" dirty="0" smtClean="0">
                <a:solidFill>
                  <a:srgbClr val="FFFFFF"/>
                </a:solidFill>
                <a:latin typeface="Oswald"/>
              </a:rPr>
              <a:t>2</a:t>
            </a: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1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7">
            <a:extLst>
              <a:ext uri="{FF2B5EF4-FFF2-40B4-BE49-F238E27FC236}">
                <a16:creationId xmlns:a16="http://schemas.microsoft.com/office/drawing/2014/main" xmlns="" id="{A86FC10D-DD17-9347-8F8A-B6E4B5DDC91F}"/>
              </a:ext>
            </a:extLst>
          </p:cNvPr>
          <p:cNvSpPr/>
          <p:nvPr/>
        </p:nvSpPr>
        <p:spPr>
          <a:xfrm>
            <a:off x="9117162" y="3403684"/>
            <a:ext cx="4592608" cy="68833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2" name="AutoShape 2"/>
          <p:cNvSpPr/>
          <p:nvPr/>
        </p:nvSpPr>
        <p:spPr>
          <a:xfrm>
            <a:off x="0" y="3403684"/>
            <a:ext cx="4592608" cy="6883319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59952" y="3512747"/>
            <a:ext cx="450987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1"/>
              </a:lnSpc>
            </a:pPr>
            <a:r>
              <a:rPr lang="en-US" sz="2700" spc="18" dirty="0">
                <a:solidFill>
                  <a:srgbClr val="CD0808"/>
                </a:solidFill>
                <a:latin typeface="Oswald"/>
              </a:rPr>
              <a:t>СТРАНЫ БЛИЖНЕГО ЗАРУБЕЖЬЯ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4485" y="4264736"/>
            <a:ext cx="4318122" cy="6309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r>
              <a:rPr lang="en-US" sz="2300" spc="32" dirty="0">
                <a:solidFill>
                  <a:srgbClr val="252827"/>
                </a:solidFill>
                <a:latin typeface="Oswald"/>
              </a:rPr>
              <a:t>1.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Абхазия</a:t>
            </a:r>
            <a:endParaRPr lang="en-US" sz="2300" spc="32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300" spc="32" dirty="0">
                <a:solidFill>
                  <a:srgbClr val="252827"/>
                </a:solidFill>
                <a:latin typeface="Oswald"/>
              </a:rPr>
              <a:t>2.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Армения</a:t>
            </a:r>
            <a:endParaRPr lang="en-US" sz="2300" spc="32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300" spc="32" dirty="0">
                <a:solidFill>
                  <a:srgbClr val="252827"/>
                </a:solidFill>
                <a:latin typeface="Oswald"/>
              </a:rPr>
              <a:t>3.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Азербайджан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</a:p>
          <a:p>
            <a:pPr>
              <a:lnSpc>
                <a:spcPts val="4079"/>
              </a:lnSpc>
            </a:pPr>
            <a:r>
              <a:rPr lang="en-US" sz="2300" spc="32" dirty="0">
                <a:solidFill>
                  <a:srgbClr val="252827"/>
                </a:solidFill>
                <a:latin typeface="Oswald"/>
              </a:rPr>
              <a:t>4.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Беларусь</a:t>
            </a:r>
            <a:endParaRPr lang="en-US" sz="2300" spc="32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300" spc="32" dirty="0">
                <a:solidFill>
                  <a:srgbClr val="252827"/>
                </a:solidFill>
                <a:latin typeface="Oswald"/>
              </a:rPr>
              <a:t>5.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Молдова</a:t>
            </a:r>
            <a:endParaRPr lang="en-US" sz="2300" spc="32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300" spc="32" dirty="0">
                <a:solidFill>
                  <a:srgbClr val="252827"/>
                </a:solidFill>
                <a:latin typeface="Oswald"/>
              </a:rPr>
              <a:t>6.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Казахстан</a:t>
            </a:r>
            <a:endParaRPr lang="en-US" sz="2300" spc="32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300" spc="32" dirty="0">
                <a:solidFill>
                  <a:srgbClr val="252827"/>
                </a:solidFill>
                <a:latin typeface="Oswald"/>
              </a:rPr>
              <a:t>7.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Киргизия</a:t>
            </a:r>
            <a:endParaRPr lang="en-US" sz="2300" spc="32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300" spc="32" dirty="0">
                <a:solidFill>
                  <a:srgbClr val="252827"/>
                </a:solidFill>
                <a:latin typeface="Oswald"/>
              </a:rPr>
              <a:t>8.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Таджикистан</a:t>
            </a:r>
            <a:endParaRPr lang="en-US" sz="2300" spc="32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300" spc="32" dirty="0">
                <a:solidFill>
                  <a:srgbClr val="252827"/>
                </a:solidFill>
                <a:latin typeface="Oswald"/>
              </a:rPr>
              <a:t>9.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Узбекистан</a:t>
            </a:r>
            <a:endParaRPr lang="en-US" sz="2300" spc="32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300" spc="32" dirty="0">
                <a:solidFill>
                  <a:srgbClr val="252827"/>
                </a:solidFill>
                <a:latin typeface="Oswald"/>
              </a:rPr>
              <a:t>10.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Украина</a:t>
            </a:r>
            <a:endParaRPr lang="en-US" sz="2300" spc="32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300" spc="32" dirty="0">
                <a:solidFill>
                  <a:srgbClr val="252827"/>
                </a:solidFill>
                <a:latin typeface="Oswald"/>
              </a:rPr>
              <a:t>11.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Ю</a:t>
            </a:r>
            <a:r>
              <a:rPr lang="en-US" sz="2300" dirty="0" err="1">
                <a:solidFill>
                  <a:srgbClr val="252827"/>
                </a:solidFill>
                <a:latin typeface="Oswald"/>
              </a:rPr>
              <a:t>жная</a:t>
            </a:r>
            <a:r>
              <a:rPr lang="en-US" sz="230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dirty="0" err="1">
                <a:solidFill>
                  <a:srgbClr val="252827"/>
                </a:solidFill>
                <a:latin typeface="Oswald"/>
              </a:rPr>
              <a:t>Осетия</a:t>
            </a:r>
            <a:endParaRPr lang="en-US" sz="2300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endParaRPr lang="en-US" sz="2300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4571851" y="3403684"/>
            <a:ext cx="4591050" cy="68833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7" name="AutoShape 7"/>
          <p:cNvSpPr/>
          <p:nvPr/>
        </p:nvSpPr>
        <p:spPr>
          <a:xfrm>
            <a:off x="13146524" y="3403684"/>
            <a:ext cx="5110840" cy="68833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8" name="TextBox 8"/>
          <p:cNvSpPr txBox="1"/>
          <p:nvPr/>
        </p:nvSpPr>
        <p:spPr>
          <a:xfrm>
            <a:off x="1282581" y="445934"/>
            <a:ext cx="15976722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1"/>
              </a:lnSpc>
            </a:pPr>
            <a:r>
              <a:rPr lang="en-US" sz="6200" b="1" spc="123">
                <a:solidFill>
                  <a:srgbClr val="FFFFFF"/>
                </a:solidFill>
                <a:latin typeface="Oswald"/>
              </a:rPr>
              <a:t>СТРАНЫ БЕЗВИЗОВОГО ИЛИ УПРОЩЕННОГО ВЪЕЗДА В РОССИЮ*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-950769" y="882792"/>
            <a:ext cx="1901542" cy="19015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/>
          <a:srcRect l="44801" t="44801" r="44801" b="44801"/>
          <a:stretch>
            <a:fillRect/>
          </a:stretch>
        </p:blipFill>
        <p:spPr>
          <a:xfrm>
            <a:off x="17337233" y="882792"/>
            <a:ext cx="1901542" cy="190154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290294" y="106843"/>
            <a:ext cx="997708" cy="39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00" b="1" dirty="0" smtClean="0">
                <a:solidFill>
                  <a:srgbClr val="FFFFFF"/>
                </a:solidFill>
                <a:latin typeface="Oswald"/>
              </a:rPr>
              <a:t>2</a:t>
            </a: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2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92608" y="3458737"/>
            <a:ext cx="1365387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С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Т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Р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А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Н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Ы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 </a:t>
            </a:r>
            <a:r>
              <a:rPr lang="en-US" sz="2900" spc="20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Д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А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Л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Ь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Н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Е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Г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О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  </a:t>
            </a:r>
            <a:r>
              <a:rPr lang="en-US" sz="2900" spc="20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З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А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Р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У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Б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Е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Ж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Ь</a:t>
            </a:r>
            <a:r>
              <a:rPr lang="ru-RU" sz="2900" spc="20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900" spc="20" dirty="0" err="1">
                <a:solidFill>
                  <a:srgbClr val="150599"/>
                </a:solidFill>
                <a:latin typeface="Oswald"/>
              </a:rPr>
              <a:t>Я</a:t>
            </a:r>
            <a:endParaRPr lang="en-US" sz="2900" spc="20" dirty="0">
              <a:solidFill>
                <a:srgbClr val="150599"/>
              </a:solidFill>
              <a:latin typeface="Oswa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50773" y="2736710"/>
            <a:ext cx="1732716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300">
                <a:solidFill>
                  <a:srgbClr val="A6A6A6"/>
                </a:solidFill>
                <a:latin typeface="Oswald"/>
              </a:rPr>
              <a:t>* Срок пребывания на территории Российской Федерации в случае безвизового въезда имеет ограничения до 14 дней, до 30 дней и до 90 дней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39133" y="4109963"/>
            <a:ext cx="4318122" cy="6681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1.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Аргентина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2.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Босния</a:t>
            </a:r>
            <a:r>
              <a:rPr lang="en-US" sz="2300" spc="27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300" spc="27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Герцеговина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3.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Бразилия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4.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Колумбия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5.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Эквадор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6.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Сербия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7.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Венесуэла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8.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Гватемала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9.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Чили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10.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Израиль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11.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Македония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12.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Никарагуа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13.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Перу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14.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Сальвадор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15.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Уругвай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endParaRPr lang="en-US" sz="2300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363687" y="4109966"/>
            <a:ext cx="4318122" cy="6681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16.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Фиджи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17.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Гондурас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18.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Южная</a:t>
            </a:r>
            <a:r>
              <a:rPr lang="en-US" sz="2300" spc="27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Корея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19.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Маврикий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20.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Куба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21.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Макао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22.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Черногория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23.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Сербия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24.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Тайланд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25.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Эквадор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26.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Монголия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27.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Сейшельские</a:t>
            </a:r>
            <a:r>
              <a:rPr lang="en-US" sz="2300" spc="27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острова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28.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Гонконг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29.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Боливия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30.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Бруней-Даруссалам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endParaRPr lang="en-US" sz="2300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977539" y="4109966"/>
            <a:ext cx="4318122" cy="6681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31.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Вануату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32.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Гайана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33.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Гренада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34.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Лаос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35.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Науру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36. ОАЭ</a:t>
            </a: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37.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Палау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38.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Панама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39.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Парагвай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40.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Самоа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41.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Сент-Винсент</a:t>
            </a:r>
            <a:r>
              <a:rPr lang="en-US" sz="2300" spc="27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300" spc="27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Гренадины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42.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Сент-Китс</a:t>
            </a:r>
            <a:r>
              <a:rPr lang="en-US" sz="2300" spc="27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300" spc="27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Невис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43.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Содружество</a:t>
            </a:r>
            <a:r>
              <a:rPr lang="en-US" sz="2300" spc="27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Доминики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44. ЮАР</a:t>
            </a:r>
          </a:p>
          <a:p>
            <a:pPr>
              <a:lnSpc>
                <a:spcPts val="3229"/>
              </a:lnSpc>
            </a:pPr>
            <a:r>
              <a:rPr lang="en-US" sz="2300" spc="27" dirty="0">
                <a:solidFill>
                  <a:srgbClr val="252827"/>
                </a:solidFill>
                <a:latin typeface="Oswald"/>
              </a:rPr>
              <a:t>45. </a:t>
            </a:r>
            <a:r>
              <a:rPr lang="en-US" sz="2300" spc="27" dirty="0" err="1">
                <a:solidFill>
                  <a:srgbClr val="252827"/>
                </a:solidFill>
                <a:latin typeface="Oswald"/>
              </a:rPr>
              <a:t>Ямайка</a:t>
            </a:r>
            <a:endParaRPr lang="en-US" sz="2300" spc="27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endParaRPr lang="en-US" sz="2300" spc="32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xmlns="" id="{79A951D8-91DF-3E4C-AE38-C2FC7D4497BC}"/>
              </a:ext>
            </a:extLst>
          </p:cNvPr>
          <p:cNvSpPr/>
          <p:nvPr/>
        </p:nvSpPr>
        <p:spPr>
          <a:xfrm>
            <a:off x="0" y="0"/>
            <a:ext cx="18288000" cy="49815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sp>
      <p:sp>
        <p:nvSpPr>
          <p:cNvPr id="2" name="AutoShape 2"/>
          <p:cNvSpPr/>
          <p:nvPr/>
        </p:nvSpPr>
        <p:spPr>
          <a:xfrm>
            <a:off x="5820688" y="3667125"/>
            <a:ext cx="6217348" cy="66198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AutoShape 3"/>
          <p:cNvSpPr/>
          <p:nvPr/>
        </p:nvSpPr>
        <p:spPr>
          <a:xfrm>
            <a:off x="21007" y="3667125"/>
            <a:ext cx="5799682" cy="66198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" name="TextBox 4"/>
          <p:cNvSpPr txBox="1"/>
          <p:nvPr/>
        </p:nvSpPr>
        <p:spPr>
          <a:xfrm>
            <a:off x="6674426" y="3826542"/>
            <a:ext cx="4509872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900" spc="112">
                <a:solidFill>
                  <a:srgbClr val="150599"/>
                </a:solidFill>
                <a:latin typeface="Oswald"/>
              </a:rPr>
              <a:t>ТИП ВИЗЫ: ДЕЛОВАЯ</a:t>
            </a:r>
          </a:p>
          <a:p>
            <a:pPr algn="ctr">
              <a:lnSpc>
                <a:spcPts val="4480"/>
              </a:lnSpc>
            </a:pPr>
            <a:r>
              <a:rPr lang="en-US" sz="2900" spc="112">
                <a:solidFill>
                  <a:srgbClr val="FFFFFF"/>
                </a:solidFill>
                <a:latin typeface="Oswald"/>
              </a:rPr>
              <a:t>ЦЕЛЬ ПРЕБЫВАНИЯ: </a:t>
            </a:r>
          </a:p>
          <a:p>
            <a:pPr algn="ctr">
              <a:lnSpc>
                <a:spcPts val="4480"/>
              </a:lnSpc>
            </a:pPr>
            <a:r>
              <a:rPr lang="en-US" sz="2900" spc="112">
                <a:solidFill>
                  <a:srgbClr val="FFFFFF"/>
                </a:solidFill>
                <a:latin typeface="Oswald"/>
              </a:rPr>
              <a:t>ЛЕЧЕНИЕ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24275" y="5725745"/>
            <a:ext cx="5799682" cy="4501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1"/>
              </a:lnSpc>
            </a:pPr>
            <a:r>
              <a:rPr lang="en-US" sz="2300" b="1" spc="32" dirty="0">
                <a:solidFill>
                  <a:srgbClr val="CD0808"/>
                </a:solidFill>
                <a:latin typeface="Oswald"/>
              </a:rPr>
              <a:t>СРОК ДЕЙСТВИЯ: </a:t>
            </a:r>
          </a:p>
          <a:p>
            <a:pPr>
              <a:lnSpc>
                <a:spcPts val="3911"/>
              </a:lnSpc>
            </a:pPr>
            <a:r>
              <a:rPr lang="en-US" sz="2300" spc="32" dirty="0" err="1">
                <a:solidFill>
                  <a:srgbClr val="CD0808"/>
                </a:solidFill>
                <a:latin typeface="Oswald"/>
              </a:rPr>
              <a:t>До</a:t>
            </a:r>
            <a:r>
              <a:rPr lang="en-US" sz="2300" spc="32" dirty="0">
                <a:solidFill>
                  <a:srgbClr val="CD0808"/>
                </a:solidFill>
                <a:latin typeface="Oswald"/>
              </a:rPr>
              <a:t> 90 </a:t>
            </a:r>
            <a:r>
              <a:rPr lang="en-US" sz="2300" spc="32" dirty="0" err="1">
                <a:solidFill>
                  <a:srgbClr val="CD0808"/>
                </a:solidFill>
                <a:latin typeface="Oswald"/>
              </a:rPr>
              <a:t>дней</a:t>
            </a:r>
            <a:endParaRPr lang="en-US" sz="230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1"/>
              </a:lnSpc>
            </a:pPr>
            <a:endParaRPr lang="en-US" sz="230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1"/>
              </a:lnSpc>
            </a:pPr>
            <a:r>
              <a:rPr lang="en-US" sz="2300" b="1" spc="32" dirty="0">
                <a:solidFill>
                  <a:srgbClr val="252827"/>
                </a:solidFill>
                <a:latin typeface="Oswald"/>
              </a:rPr>
              <a:t>ДЛЯ КОГО:</a:t>
            </a:r>
          </a:p>
          <a:p>
            <a:pPr>
              <a:lnSpc>
                <a:spcPts val="3911"/>
              </a:lnSpc>
            </a:pP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Иностранцы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прибывающие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для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лечения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обследования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медицинских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консультаций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spc="32" dirty="0">
                <a:solidFill>
                  <a:srgbClr val="252827"/>
                </a:solidFill>
                <a:latin typeface="Oswald"/>
              </a:rPr>
            </a:b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по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приглашению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лечебного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учреждения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spc="32" dirty="0">
                <a:solidFill>
                  <a:srgbClr val="252827"/>
                </a:solidFill>
                <a:latin typeface="Oswald"/>
              </a:rPr>
            </a:br>
            <a:r>
              <a:rPr lang="en-US" sz="2300" spc="32" dirty="0">
                <a:solidFill>
                  <a:srgbClr val="252827"/>
                </a:solidFill>
                <a:latin typeface="Oswald"/>
              </a:rPr>
              <a:t>(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кроме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целевого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туризма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целью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лечения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) </a:t>
            </a:r>
            <a:r>
              <a:rPr lang="ru-RU" sz="230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spc="32" dirty="0">
                <a:solidFill>
                  <a:srgbClr val="252827"/>
                </a:solidFill>
                <a:latin typeface="Oswald"/>
              </a:rPr>
            </a:b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экстренного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лечения</a:t>
            </a:r>
            <a:endParaRPr lang="en-US" sz="2300" spc="32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2018158" y="3667125"/>
            <a:ext cx="6269844" cy="66198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7" name="TextBox 7"/>
          <p:cNvSpPr txBox="1"/>
          <p:nvPr/>
        </p:nvSpPr>
        <p:spPr>
          <a:xfrm>
            <a:off x="1155643" y="445934"/>
            <a:ext cx="15976722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6400" b="1" spc="421" dirty="0">
                <a:solidFill>
                  <a:srgbClr val="FFFFFF"/>
                </a:solidFill>
                <a:latin typeface="Oswald"/>
              </a:rPr>
              <a:t>ВЫБОР ТИПА ВИЗЫ </a:t>
            </a:r>
            <a:r>
              <a:rPr lang="en-US" sz="6400" b="1" spc="421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6400" b="1" spc="421" dirty="0">
                <a:solidFill>
                  <a:srgbClr val="FFFFFF"/>
                </a:solidFill>
                <a:latin typeface="Oswald"/>
              </a:rPr>
              <a:t> ОПРЕДЕЛЕНИЕ </a:t>
            </a:r>
          </a:p>
          <a:p>
            <a:pPr algn="ctr">
              <a:lnSpc>
                <a:spcPts val="8320"/>
              </a:lnSpc>
            </a:pPr>
            <a:r>
              <a:rPr lang="en-US" sz="6400" b="1" spc="421" dirty="0">
                <a:solidFill>
                  <a:srgbClr val="FFFFFF"/>
                </a:solidFill>
                <a:latin typeface="Oswald"/>
              </a:rPr>
              <a:t>ЦЕЛИ ПРЕБЫВАНИЯ*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337233" y="808284"/>
            <a:ext cx="1901542" cy="190154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7290294" y="106843"/>
            <a:ext cx="997708" cy="39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00" b="1" dirty="0" smtClean="0">
                <a:solidFill>
                  <a:srgbClr val="FFFFFF"/>
                </a:solidFill>
                <a:latin typeface="Oswald"/>
              </a:rPr>
              <a:t>2</a:t>
            </a: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3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7348" y="3826542"/>
            <a:ext cx="4509872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900" spc="112">
                <a:solidFill>
                  <a:srgbClr val="150599"/>
                </a:solidFill>
                <a:latin typeface="Oswald"/>
              </a:rPr>
              <a:t>ТИП ВИЗЫ: ТУРИСТИЧЕСКАЯ</a:t>
            </a:r>
          </a:p>
          <a:p>
            <a:pPr algn="ctr">
              <a:lnSpc>
                <a:spcPts val="4480"/>
              </a:lnSpc>
            </a:pPr>
            <a:r>
              <a:rPr lang="en-US" sz="2900" spc="112">
                <a:solidFill>
                  <a:srgbClr val="545454"/>
                </a:solidFill>
                <a:latin typeface="Oswald"/>
              </a:rPr>
              <a:t>ЦЕЛЬ ПРЕБЫВАНИЯ: ЦЕЛЕВОЙ ТУРИЗМ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068814" y="3826542"/>
            <a:ext cx="4509872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900" spc="112">
                <a:solidFill>
                  <a:srgbClr val="150599"/>
                </a:solidFill>
                <a:latin typeface="Oswald"/>
              </a:rPr>
              <a:t>ТИП ВИЗЫ: ЧАСТНАЯ</a:t>
            </a:r>
          </a:p>
          <a:p>
            <a:pPr algn="ctr">
              <a:lnSpc>
                <a:spcPts val="4480"/>
              </a:lnSpc>
            </a:pPr>
            <a:r>
              <a:rPr lang="en-US" sz="2900" spc="112">
                <a:solidFill>
                  <a:srgbClr val="545454"/>
                </a:solidFill>
                <a:latin typeface="Oswald"/>
              </a:rPr>
              <a:t>ЦЕЛЬ ПРЕБЫВАНИЯ: </a:t>
            </a:r>
          </a:p>
          <a:p>
            <a:pPr algn="ctr">
              <a:lnSpc>
                <a:spcPts val="4480"/>
              </a:lnSpc>
            </a:pPr>
            <a:r>
              <a:rPr lang="en-US" sz="2900" spc="112">
                <a:solidFill>
                  <a:srgbClr val="545454"/>
                </a:solidFill>
                <a:latin typeface="Oswald"/>
              </a:rPr>
              <a:t>ОСОБЫЕ СЛУЧАИ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2475" y="5753212"/>
            <a:ext cx="5435658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1"/>
              </a:lnSpc>
            </a:pPr>
            <a:r>
              <a:rPr lang="en-US" sz="2300" b="1" spc="32" dirty="0">
                <a:solidFill>
                  <a:srgbClr val="CD0808"/>
                </a:solidFill>
                <a:latin typeface="Oswald"/>
              </a:rPr>
              <a:t>СРОК ДЕЙСТВИЯ: </a:t>
            </a:r>
          </a:p>
          <a:p>
            <a:pPr>
              <a:lnSpc>
                <a:spcPts val="3911"/>
              </a:lnSpc>
            </a:pPr>
            <a:r>
              <a:rPr lang="en-US" sz="2300" spc="32" dirty="0" err="1">
                <a:solidFill>
                  <a:srgbClr val="CD0808"/>
                </a:solidFill>
                <a:latin typeface="Oswald"/>
              </a:rPr>
              <a:t>До</a:t>
            </a:r>
            <a:r>
              <a:rPr lang="en-US" sz="2300" spc="32" dirty="0">
                <a:solidFill>
                  <a:srgbClr val="CD0808"/>
                </a:solidFill>
                <a:latin typeface="Oswald"/>
              </a:rPr>
              <a:t> 30 </a:t>
            </a:r>
            <a:r>
              <a:rPr lang="en-US" sz="2300" spc="32" dirty="0" err="1">
                <a:solidFill>
                  <a:srgbClr val="CD0808"/>
                </a:solidFill>
                <a:latin typeface="Oswald"/>
              </a:rPr>
              <a:t>дней</a:t>
            </a:r>
            <a:endParaRPr lang="en-US" sz="230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1"/>
              </a:lnSpc>
            </a:pPr>
            <a:endParaRPr lang="en-US" sz="230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1"/>
              </a:lnSpc>
            </a:pPr>
            <a:r>
              <a:rPr lang="en-US" sz="2300" b="1" spc="32" dirty="0">
                <a:solidFill>
                  <a:srgbClr val="252827"/>
                </a:solidFill>
                <a:latin typeface="Oswald"/>
              </a:rPr>
              <a:t>ДЛЯ КОГО:</a:t>
            </a:r>
          </a:p>
          <a:p>
            <a:pPr>
              <a:lnSpc>
                <a:spcPts val="3911"/>
              </a:lnSpc>
            </a:pP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Иностранцы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прибывающие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туристическими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целями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по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специализированному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туру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spc="32" dirty="0">
                <a:solidFill>
                  <a:srgbClr val="252827"/>
                </a:solidFill>
                <a:latin typeface="Oswald"/>
              </a:rPr>
            </a:b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на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медицинские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консультации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spc="32" dirty="0">
                <a:solidFill>
                  <a:srgbClr val="252827"/>
                </a:solidFill>
                <a:latin typeface="Oswald"/>
              </a:rPr>
            </a:b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для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медицинского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обследования</a:t>
            </a:r>
            <a:endParaRPr lang="en-US" sz="2300" spc="32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277154" y="5748782"/>
            <a:ext cx="5771728" cy="3500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1"/>
              </a:lnSpc>
            </a:pPr>
            <a:r>
              <a:rPr lang="en-US" sz="2300" b="1" spc="32" dirty="0">
                <a:solidFill>
                  <a:srgbClr val="CD0808"/>
                </a:solidFill>
                <a:latin typeface="Oswald"/>
              </a:rPr>
              <a:t>СРОК ДЕЙСТВИЯ: </a:t>
            </a:r>
          </a:p>
          <a:p>
            <a:pPr>
              <a:lnSpc>
                <a:spcPts val="3911"/>
              </a:lnSpc>
            </a:pPr>
            <a:r>
              <a:rPr lang="en-US" sz="2300" spc="32" dirty="0" err="1">
                <a:solidFill>
                  <a:srgbClr val="CD0808"/>
                </a:solidFill>
                <a:latin typeface="Oswald"/>
              </a:rPr>
              <a:t>До</a:t>
            </a:r>
            <a:r>
              <a:rPr lang="en-US" sz="2300" spc="32" dirty="0">
                <a:solidFill>
                  <a:srgbClr val="CD0808"/>
                </a:solidFill>
                <a:latin typeface="Oswald"/>
              </a:rPr>
              <a:t> 90 </a:t>
            </a:r>
            <a:r>
              <a:rPr lang="en-US" sz="2300" spc="32" dirty="0" err="1">
                <a:solidFill>
                  <a:srgbClr val="CD0808"/>
                </a:solidFill>
                <a:latin typeface="Oswald"/>
              </a:rPr>
              <a:t>дней</a:t>
            </a:r>
            <a:endParaRPr lang="en-US" sz="230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1"/>
              </a:lnSpc>
            </a:pPr>
            <a:endParaRPr lang="en-US" sz="230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1"/>
              </a:lnSpc>
            </a:pPr>
            <a:r>
              <a:rPr lang="en-US" sz="2300" b="1" spc="32" dirty="0">
                <a:solidFill>
                  <a:srgbClr val="252827"/>
                </a:solidFill>
                <a:latin typeface="Oswald"/>
              </a:rPr>
              <a:t>ДЛЯ КОГО:</a:t>
            </a:r>
          </a:p>
          <a:p>
            <a:pPr>
              <a:lnSpc>
                <a:spcPts val="3911"/>
              </a:lnSpc>
            </a:pP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Иностранцы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прибывающие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для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экстренного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лечения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либо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в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связи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тяжелой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болезнью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spc="32" dirty="0">
                <a:solidFill>
                  <a:srgbClr val="252827"/>
                </a:solidFill>
                <a:latin typeface="Oswald"/>
              </a:rPr>
            </a:b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или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смертью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близкого</a:t>
            </a:r>
            <a:r>
              <a:rPr lang="en-US" sz="230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32" dirty="0" err="1">
                <a:solidFill>
                  <a:srgbClr val="252827"/>
                </a:solidFill>
                <a:latin typeface="Oswald"/>
              </a:rPr>
              <a:t>родственника</a:t>
            </a:r>
            <a:endParaRPr lang="en-US" sz="2300" spc="32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50770" y="2870060"/>
            <a:ext cx="1677471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300">
                <a:solidFill>
                  <a:srgbClr val="A6A6A6"/>
                </a:solidFill>
                <a:latin typeface="Oswald"/>
              </a:rPr>
              <a:t>* В соответствии с приложением к совместному приказу МИД России, МВД России и ФСБ России от 27 декабря 2003 года № 19723А/1048/922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524500" cy="102870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641229" y="368763"/>
            <a:ext cx="16424394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00"/>
              </a:lnSpc>
            </a:pPr>
            <a:r>
              <a:rPr lang="en-US" sz="5000" b="1" spc="100">
                <a:solidFill>
                  <a:srgbClr val="CD0808"/>
                </a:solidFill>
                <a:latin typeface="Oswald"/>
              </a:rPr>
              <a:t>ПОМОЩЬ В ОФОРМЛЕНИИ ДОКУМЕНТАЦИИ </a:t>
            </a:r>
          </a:p>
          <a:p>
            <a:pPr>
              <a:lnSpc>
                <a:spcPts val="6200"/>
              </a:lnSpc>
            </a:pPr>
            <a:r>
              <a:rPr lang="en-US" sz="5000" b="1" spc="100">
                <a:solidFill>
                  <a:srgbClr val="CD0808"/>
                </a:solidFill>
                <a:latin typeface="Oswald"/>
              </a:rPr>
              <a:t>ДЛЯ ВЪЕЗДА В РОССИЮ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35038" y="2483868"/>
            <a:ext cx="10826872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3200" b="1" spc="127">
                <a:solidFill>
                  <a:srgbClr val="FFFFFF"/>
                </a:solidFill>
                <a:latin typeface="Oswald"/>
              </a:rPr>
              <a:t>О</a:t>
            </a:r>
            <a:r>
              <a:rPr lang="en-US" sz="3200" b="1" spc="129">
                <a:solidFill>
                  <a:srgbClr val="FFFFFF"/>
                </a:solidFill>
                <a:latin typeface="Oswald"/>
              </a:rPr>
              <a:t>ФОРМЛЕНИЕ ПРИГЛАШЕНИЯ ДЛЯ ПРИБЫТИЯ В РОССИЮ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1228" y="3651391"/>
            <a:ext cx="11931772" cy="25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900" spc="148">
                <a:solidFill>
                  <a:srgbClr val="150599"/>
                </a:solidFill>
                <a:latin typeface="Oswald"/>
              </a:rPr>
              <a:t>Медицинская организация, подтвердившая возможность Вашего лечения, может оформить Вам приглашение для въезда в Россию, а также решить вопрос по поводу постановки на миграционный учет. </a:t>
            </a:r>
          </a:p>
          <a:p>
            <a:pPr>
              <a:lnSpc>
                <a:spcPts val="3920"/>
              </a:lnSpc>
            </a:pPr>
            <a:r>
              <a:rPr lang="en-US" sz="2900" spc="148">
                <a:solidFill>
                  <a:srgbClr val="150599"/>
                </a:solidFill>
                <a:latin typeface="Oswald"/>
              </a:rPr>
              <a:t>Для уточнения информации пожалуйста обратитесь в Вашу медицинскую организацию.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641228" y="2318931"/>
            <a:ext cx="1057275" cy="10572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641228" y="6543471"/>
            <a:ext cx="1057275" cy="105727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41229" y="7973637"/>
            <a:ext cx="11684122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900" spc="148">
                <a:solidFill>
                  <a:srgbClr val="150599"/>
                </a:solidFill>
                <a:latin typeface="Oswald"/>
              </a:rPr>
              <a:t>Если вопросом Вашего лечения в России занимается туроператор или ассистанс-организация, то поручите оформление документации для получения визы сотруднику организации.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alphaModFix amt="48000"/>
          </a:blip>
          <a:srcRect l="26851" r="11419" b="462"/>
          <a:stretch>
            <a:fillRect/>
          </a:stretch>
        </p:blipFill>
        <p:spPr>
          <a:xfrm>
            <a:off x="12950822" y="2"/>
            <a:ext cx="5668752" cy="1218781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7290294" y="170643"/>
            <a:ext cx="997708" cy="39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00" b="1" dirty="0" smtClean="0">
                <a:solidFill>
                  <a:srgbClr val="FFFFFF"/>
                </a:solidFill>
                <a:latin typeface="Oswald"/>
              </a:rPr>
              <a:t>2</a:t>
            </a: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4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35038" y="6387256"/>
            <a:ext cx="10826872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3200" b="1" spc="129">
                <a:solidFill>
                  <a:srgbClr val="FFFFFF"/>
                </a:solidFill>
                <a:latin typeface="Oswald"/>
              </a:rPr>
              <a:t>ОФОРМЛЕНИЕ НЕОБХОДИМОЙ ДОКУМЕНТАЦИИ ДЛЯ ПОЛУЧЕНИЯ ВИЗЫ ТРЕТЬИМИ ЛИЦАМИ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66203" y="9456540"/>
            <a:ext cx="1901542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 l="44801" t="44801" r="44801" b="44801"/>
          <a:stretch>
            <a:fillRect/>
          </a:stretch>
        </p:blipFill>
        <p:spPr>
          <a:xfrm>
            <a:off x="8179597" y="-1031379"/>
            <a:ext cx="1901542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01892" y="3009902"/>
            <a:ext cx="16952708" cy="318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00" b="1" spc="721" dirty="0">
                <a:solidFill>
                  <a:srgbClr val="FFFFFF"/>
                </a:solidFill>
                <a:latin typeface="Oswald"/>
              </a:rPr>
              <a:t>V СТУПЕНЬ</a:t>
            </a:r>
          </a:p>
          <a:p>
            <a:pPr algn="ctr">
              <a:lnSpc>
                <a:spcPts val="12439"/>
              </a:lnSpc>
            </a:pPr>
            <a:endParaRPr lang="en-US" sz="10000" b="1" spc="72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7803" y="5147931"/>
            <a:ext cx="17458338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300" b="1" spc="507" dirty="0">
                <a:solidFill>
                  <a:srgbClr val="CD0808"/>
                </a:solidFill>
                <a:latin typeface="Oswald"/>
              </a:rPr>
              <a:t>WELCOME TO RUSSIA!</a:t>
            </a:r>
          </a:p>
          <a:p>
            <a:pPr algn="ctr">
              <a:lnSpc>
                <a:spcPts val="6720"/>
              </a:lnSpc>
            </a:pPr>
            <a:r>
              <a:rPr lang="en-US" sz="4300" b="1" spc="507" dirty="0">
                <a:solidFill>
                  <a:srgbClr val="D9D9D9"/>
                </a:solidFill>
                <a:latin typeface="Oswald"/>
              </a:rPr>
              <a:t>ПОЛЕЗНЫЕ ТЕЛЕФОНЫ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4" y="106843"/>
            <a:ext cx="997708" cy="39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00" b="1" dirty="0" smtClean="0">
                <a:solidFill>
                  <a:srgbClr val="FFFFFF"/>
                </a:solidFill>
                <a:latin typeface="Oswald"/>
              </a:rPr>
              <a:t>2</a:t>
            </a: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5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4981575"/>
          </a:xfrm>
          <a:prstGeom prst="rect">
            <a:avLst/>
          </a:prstGeom>
          <a:solidFill>
            <a:srgbClr val="545454"/>
          </a:solidFill>
        </p:spPr>
      </p:sp>
      <p:grpSp>
        <p:nvGrpSpPr>
          <p:cNvPr id="3" name="Group 3"/>
          <p:cNvGrpSpPr/>
          <p:nvPr/>
        </p:nvGrpSpPr>
        <p:grpSpPr>
          <a:xfrm>
            <a:off x="1" y="2768657"/>
            <a:ext cx="2740798" cy="2212922"/>
            <a:chOff x="0" y="0"/>
            <a:chExt cx="6350000" cy="5126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82123" y="2768657"/>
            <a:ext cx="2740798" cy="2212922"/>
            <a:chOff x="0" y="0"/>
            <a:chExt cx="6350000" cy="51269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709727" y="2768657"/>
            <a:ext cx="2740798" cy="2212922"/>
            <a:chOff x="0" y="0"/>
            <a:chExt cx="6350000" cy="51269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95097" y="3251394"/>
            <a:ext cx="4470522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7"/>
              </a:lnSpc>
            </a:pPr>
            <a:r>
              <a:rPr lang="en-US" sz="3600" b="1" spc="270">
                <a:solidFill>
                  <a:srgbClr val="FFFFFF"/>
                </a:solidFill>
                <a:latin typeface="Oswald"/>
              </a:rPr>
              <a:t>Единый номер</a:t>
            </a:r>
          </a:p>
          <a:p>
            <a:pPr algn="ctr">
              <a:lnSpc>
                <a:spcPts val="4177"/>
              </a:lnSpc>
            </a:pPr>
            <a:r>
              <a:rPr lang="en-US" sz="3600" b="1" spc="270">
                <a:solidFill>
                  <a:srgbClr val="FFFFFF"/>
                </a:solidFill>
                <a:latin typeface="Oswald"/>
              </a:rPr>
              <a:t>экстренных служб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543553" y="2768657"/>
            <a:ext cx="2740798" cy="2212922"/>
            <a:chOff x="0" y="0"/>
            <a:chExt cx="6350000" cy="51269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281601" y="2768657"/>
            <a:ext cx="2740798" cy="2212922"/>
            <a:chOff x="0" y="0"/>
            <a:chExt cx="6350000" cy="51269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010653" y="2768657"/>
            <a:ext cx="2740798" cy="2212922"/>
            <a:chOff x="0" y="0"/>
            <a:chExt cx="6350000" cy="51269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5915208" y="3002304"/>
            <a:ext cx="5099172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1"/>
              </a:lnSpc>
            </a:pPr>
            <a:r>
              <a:rPr lang="ru-RU" sz="3600" b="1" spc="270" dirty="0">
                <a:solidFill>
                  <a:srgbClr val="FFFFFF"/>
                </a:solidFill>
                <a:latin typeface="Oswald"/>
              </a:rPr>
              <a:t>Г</a:t>
            </a:r>
            <a:r>
              <a:rPr lang="en-US" sz="3600" b="1" spc="270" dirty="0" err="1">
                <a:solidFill>
                  <a:srgbClr val="FFFFFF"/>
                </a:solidFill>
                <a:latin typeface="Oswald"/>
              </a:rPr>
              <a:t>орячая</a:t>
            </a:r>
            <a:r>
              <a:rPr lang="en-US" sz="3600" b="1" spc="270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3600" b="1" spc="270" dirty="0" err="1">
                <a:solidFill>
                  <a:srgbClr val="FFFFFF"/>
                </a:solidFill>
                <a:latin typeface="Oswald"/>
              </a:rPr>
              <a:t>линия</a:t>
            </a:r>
            <a:r>
              <a:rPr lang="ru-RU" sz="3600" b="1" spc="270" dirty="0">
                <a:solidFill>
                  <a:srgbClr val="FFFFFF"/>
                </a:solidFill>
                <a:latin typeface="Oswald"/>
              </a:rPr>
              <a:t> Федеральной</a:t>
            </a:r>
            <a:r>
              <a:rPr lang="en-US" sz="3600" b="1" spc="270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3600" b="1" spc="270" dirty="0" err="1">
                <a:solidFill>
                  <a:srgbClr val="FFFFFF"/>
                </a:solidFill>
                <a:latin typeface="Oswald"/>
              </a:rPr>
              <a:t>миграционной</a:t>
            </a:r>
            <a:r>
              <a:rPr lang="en-US" sz="3600" b="1" spc="270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3600" b="1" spc="270" dirty="0" err="1">
                <a:solidFill>
                  <a:srgbClr val="FFFFFF"/>
                </a:solidFill>
                <a:latin typeface="Oswald"/>
              </a:rPr>
              <a:t>службы</a:t>
            </a:r>
            <a:endParaRPr lang="en-US" sz="3600" b="1" spc="270" dirty="0">
              <a:solidFill>
                <a:srgbClr val="FFFFFF"/>
              </a:solidFill>
              <a:latin typeface="Oswa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0820403" y="2768657"/>
            <a:ext cx="2740798" cy="2212922"/>
            <a:chOff x="0" y="0"/>
            <a:chExt cx="6350000" cy="51269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351065" y="2768657"/>
            <a:ext cx="2740798" cy="2212922"/>
            <a:chOff x="0" y="0"/>
            <a:chExt cx="6350000" cy="51269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2573003" y="2768657"/>
            <a:ext cx="2740798" cy="2212922"/>
            <a:chOff x="0" y="0"/>
            <a:chExt cx="6350000" cy="512699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6149193" y="2768657"/>
            <a:ext cx="2740798" cy="2212922"/>
            <a:chOff x="0" y="0"/>
            <a:chExt cx="6350000" cy="51269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1531481" y="2905815"/>
            <a:ext cx="6756522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1"/>
              </a:lnSpc>
            </a:pPr>
            <a:r>
              <a:rPr lang="en-US" sz="3600" b="1" spc="270">
                <a:solidFill>
                  <a:srgbClr val="FFFFFF"/>
                </a:solidFill>
                <a:latin typeface="Oswald"/>
              </a:rPr>
              <a:t>Сообщить о нарушениях правопорядка на территории Российской Федерации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3645" y="517504"/>
            <a:ext cx="17500718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3"/>
              </a:lnSpc>
            </a:pPr>
            <a:r>
              <a:rPr lang="en-US" sz="9600" b="1" spc="691">
                <a:solidFill>
                  <a:srgbClr val="A6A6A6"/>
                </a:solidFill>
                <a:latin typeface="Oswald"/>
              </a:rPr>
              <a:t>ПОЛЕЗНЫЕ ТЕЛЕФОНЫ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290294" y="159366"/>
            <a:ext cx="997708" cy="39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00" b="1" dirty="0" smtClean="0">
                <a:solidFill>
                  <a:srgbClr val="FFFFFF"/>
                </a:solidFill>
                <a:latin typeface="Oswald"/>
              </a:rPr>
              <a:t>2</a:t>
            </a: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6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668216" y="5795964"/>
            <a:ext cx="3724276" cy="3724275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667621" y="6119813"/>
            <a:ext cx="3725466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8"/>
              </a:lnSpc>
            </a:pPr>
            <a:r>
              <a:rPr lang="en-US" sz="18000" b="1" dirty="0">
                <a:solidFill>
                  <a:srgbClr val="252827"/>
                </a:solidFill>
                <a:latin typeface="Oswald"/>
              </a:rPr>
              <a:t>112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6913950" y="5795964"/>
            <a:ext cx="3724276" cy="3724275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3566018" y="5795964"/>
            <a:ext cx="3724276" cy="3724275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-1875223" y="2768657"/>
            <a:ext cx="2740798" cy="2212922"/>
            <a:chOff x="0" y="0"/>
            <a:chExt cx="6350000" cy="51269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597979" y="6989447"/>
            <a:ext cx="4356222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600" b="1">
                <a:solidFill>
                  <a:srgbClr val="252827"/>
                </a:solidFill>
                <a:latin typeface="Oswald"/>
              </a:rPr>
              <a:t>8 (800) 350 23 69</a:t>
            </a:r>
          </a:p>
          <a:p>
            <a:pPr algn="ctr">
              <a:lnSpc>
                <a:spcPts val="5039"/>
              </a:lnSpc>
            </a:pPr>
            <a:r>
              <a:rPr lang="en-US" sz="3600" b="1">
                <a:solidFill>
                  <a:srgbClr val="252827"/>
                </a:solidFill>
                <a:latin typeface="Oswald"/>
              </a:rPr>
              <a:t>доб. 381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250049" y="7270753"/>
            <a:ext cx="435622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3900" b="1">
                <a:solidFill>
                  <a:srgbClr val="252827"/>
                </a:solidFill>
                <a:latin typeface="Oswald"/>
              </a:rPr>
              <a:t>8 (800) 222 74 47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8747" r="16222"/>
          <a:stretch>
            <a:fillRect/>
          </a:stretch>
        </p:blipFill>
        <p:spPr>
          <a:xfrm>
            <a:off x="16098" y="0"/>
            <a:ext cx="51054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 l="44801" t="44801" r="44801" b="44801"/>
          <a:stretch>
            <a:fillRect/>
          </a:stretch>
        </p:blipFill>
        <p:spPr>
          <a:xfrm>
            <a:off x="17259303" y="9336231"/>
            <a:ext cx="1901542" cy="190154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406905" y="531021"/>
            <a:ext cx="9718798" cy="2169287"/>
            <a:chOff x="0" y="-28574"/>
            <a:chExt cx="12958396" cy="2892381"/>
          </a:xfrm>
        </p:grpSpPr>
        <p:sp>
          <p:nvSpPr>
            <p:cNvPr id="5" name="TextBox 5"/>
            <p:cNvSpPr txBox="1"/>
            <p:nvPr/>
          </p:nvSpPr>
          <p:spPr>
            <a:xfrm>
              <a:off x="5" y="-28574"/>
              <a:ext cx="12958391" cy="169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20"/>
                </a:lnSpc>
              </a:pPr>
              <a:r>
                <a:rPr lang="en-US" sz="8000" b="1" spc="577" dirty="0">
                  <a:solidFill>
                    <a:srgbClr val="FFFFFF"/>
                  </a:solidFill>
                  <a:latin typeface="Oswald"/>
                </a:rPr>
                <a:t>НАШИ КОНТАКТЫ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74675"/>
              <a:ext cx="12958396" cy="889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00"/>
                </a:lnSpc>
              </a:pPr>
              <a:r>
                <a:rPr lang="en-US" sz="3900" spc="404" dirty="0">
                  <a:solidFill>
                    <a:srgbClr val="FFFFFF"/>
                  </a:solidFill>
                  <a:latin typeface="Oswald"/>
                </a:rPr>
                <a:t>ДЛЯ ВОПРОСОВ И ПРЕДЛОЖЕНИЙ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406904" y="3171248"/>
            <a:ext cx="11607240" cy="203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3"/>
              </a:lnSpc>
            </a:pPr>
            <a:r>
              <a:rPr lang="en-US" sz="3900" b="1" spc="620" dirty="0">
                <a:solidFill>
                  <a:srgbClr val="CD0808"/>
                </a:solidFill>
                <a:latin typeface="Oswald"/>
              </a:rPr>
              <a:t>КООРДИНИРУЮЩИЙ ЦЕНТР </a:t>
            </a:r>
          </a:p>
          <a:p>
            <a:pPr>
              <a:lnSpc>
                <a:spcPts val="5273"/>
              </a:lnSpc>
            </a:pPr>
            <a:r>
              <a:rPr lang="en-US" sz="3900" b="1" spc="620" dirty="0">
                <a:solidFill>
                  <a:srgbClr val="CD0808"/>
                </a:solidFill>
                <a:latin typeface="Oswald"/>
              </a:rPr>
              <a:t>ПО ЭКСПОРТУ МЕДИЦИНСКИХ УСЛУГ </a:t>
            </a:r>
          </a:p>
          <a:p>
            <a:pPr>
              <a:lnSpc>
                <a:spcPts val="5273"/>
              </a:lnSpc>
            </a:pPr>
            <a:r>
              <a:rPr lang="en-US" sz="3900" b="1" spc="620" dirty="0">
                <a:solidFill>
                  <a:srgbClr val="CD0808"/>
                </a:solidFill>
                <a:latin typeface="Oswald"/>
              </a:rPr>
              <a:t>ФГБУ "ЦНИИОИЗ" МИНЗДРАВА РОССИИ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06907" y="5338870"/>
            <a:ext cx="10788090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7"/>
              </a:lnSpc>
            </a:pPr>
            <a:r>
              <a:rPr lang="en-US" sz="2900" spc="207" dirty="0">
                <a:solidFill>
                  <a:srgbClr val="D9D9D9"/>
                </a:solidFill>
                <a:latin typeface="Oswald"/>
              </a:rPr>
              <a:t>127256, Г. МОСКВА, УЛ. ДОБРОЛЮБОВА, Д. 11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06907" y="6683864"/>
            <a:ext cx="1078809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2000" spc="241" dirty="0">
                <a:solidFill>
                  <a:srgbClr val="FFFFFF"/>
                </a:solidFill>
                <a:latin typeface="Oswald"/>
              </a:rPr>
              <a:t>ЭЛЕКТРОННАЯ ПОЧТА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06907" y="7127584"/>
            <a:ext cx="10788090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7"/>
              </a:lnSpc>
            </a:pPr>
            <a:r>
              <a:rPr lang="en-US" sz="2900" spc="207" dirty="0">
                <a:solidFill>
                  <a:srgbClr val="D9D9D9"/>
                </a:solidFill>
                <a:latin typeface="Oswald"/>
              </a:rPr>
              <a:t>OM@ROSMINZDRAV.RU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06907" y="8020547"/>
            <a:ext cx="1078809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2000" spc="241" dirty="0">
                <a:solidFill>
                  <a:srgbClr val="FFFFFF"/>
                </a:solidFill>
                <a:latin typeface="Oswald"/>
              </a:rPr>
              <a:t>КОНТАКТНЫЙ ТЕЛЕФОН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06907" y="8418518"/>
            <a:ext cx="10788090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7"/>
              </a:lnSpc>
            </a:pPr>
            <a:r>
              <a:rPr lang="en-US" sz="2900" spc="207">
                <a:solidFill>
                  <a:srgbClr val="D9D9D9"/>
                </a:solidFill>
                <a:latin typeface="Oswald"/>
              </a:rPr>
              <a:t>+7 (495) 618-07-92, ДОБ. 103</a:t>
            </a:r>
          </a:p>
          <a:p>
            <a:pPr>
              <a:lnSpc>
                <a:spcPts val="4577"/>
              </a:lnSpc>
            </a:pPr>
            <a:r>
              <a:rPr lang="en-US" sz="2900" spc="207">
                <a:solidFill>
                  <a:srgbClr val="D9D9D9"/>
                </a:solidFill>
                <a:latin typeface="Oswald"/>
              </a:rPr>
              <a:t>+7 (495) 618-07-92, ДОБ. 109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290294" y="163995"/>
            <a:ext cx="997708" cy="39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00" b="1" dirty="0" smtClean="0">
                <a:solidFill>
                  <a:srgbClr val="FFFFFF"/>
                </a:solidFill>
                <a:latin typeface="Oswald"/>
              </a:rPr>
              <a:t>2</a:t>
            </a: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7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259303" y="9336231"/>
            <a:ext cx="1901542" cy="190154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406905" y="531021"/>
            <a:ext cx="9718798" cy="2169287"/>
            <a:chOff x="0" y="-28574"/>
            <a:chExt cx="12958396" cy="2892381"/>
          </a:xfrm>
        </p:grpSpPr>
        <p:sp>
          <p:nvSpPr>
            <p:cNvPr id="5" name="TextBox 5"/>
            <p:cNvSpPr txBox="1"/>
            <p:nvPr/>
          </p:nvSpPr>
          <p:spPr>
            <a:xfrm>
              <a:off x="5" y="-28574"/>
              <a:ext cx="12958391" cy="169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20"/>
                </a:lnSpc>
              </a:pPr>
              <a:r>
                <a:rPr lang="en-US" sz="8000" b="1" spc="577" dirty="0">
                  <a:solidFill>
                    <a:srgbClr val="FFFFFF"/>
                  </a:solidFill>
                  <a:latin typeface="Oswald"/>
                </a:rPr>
                <a:t>НАШИ КОНТАКТЫ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74675"/>
              <a:ext cx="12958396" cy="889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00"/>
                </a:lnSpc>
              </a:pPr>
              <a:r>
                <a:rPr lang="en-US" sz="3900" spc="404" dirty="0">
                  <a:solidFill>
                    <a:srgbClr val="FFFFFF"/>
                  </a:solidFill>
                  <a:latin typeface="Oswald"/>
                </a:rPr>
                <a:t>ДЛЯ ВОПРОСОВ И ПРЕДЛОЖЕНИЙ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406904" y="3171248"/>
            <a:ext cx="11607240" cy="2480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900" b="1" dirty="0">
                <a:solidFill>
                  <a:srgbClr val="FF0000"/>
                </a:solidFill>
                <a:latin typeface="Oswald" charset="-52"/>
              </a:rPr>
              <a:t>Областное бюджетное учреждение здравоохранения </a:t>
            </a:r>
          </a:p>
          <a:p>
            <a:pPr>
              <a:lnSpc>
                <a:spcPct val="150000"/>
              </a:lnSpc>
            </a:pPr>
            <a:r>
              <a:rPr lang="ru-RU" sz="3900" b="1" dirty="0">
                <a:solidFill>
                  <a:srgbClr val="FF0000"/>
                </a:solidFill>
                <a:latin typeface="Oswald" charset="-52"/>
              </a:rPr>
              <a:t>«Ивановская областная клиническая больница»</a:t>
            </a:r>
          </a:p>
          <a:p>
            <a:pPr>
              <a:lnSpc>
                <a:spcPts val="5273"/>
              </a:lnSpc>
            </a:pPr>
            <a:r>
              <a:rPr lang="en-US" sz="3900" b="1" spc="620" dirty="0" smtClean="0">
                <a:solidFill>
                  <a:srgbClr val="FF0000"/>
                </a:solidFill>
                <a:latin typeface="Oswald"/>
              </a:rPr>
              <a:t> </a:t>
            </a:r>
            <a:endParaRPr lang="en-US" sz="3900" b="1" spc="620" dirty="0">
              <a:solidFill>
                <a:srgbClr val="FF0000"/>
              </a:solidFill>
              <a:latin typeface="Oswa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06907" y="5338870"/>
            <a:ext cx="10788090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Oswald" charset="-52"/>
              </a:rPr>
              <a:t>  153040</a:t>
            </a:r>
            <a:r>
              <a:rPr lang="ru-RU" sz="2800" dirty="0">
                <a:solidFill>
                  <a:schemeClr val="bg1"/>
                </a:solidFill>
                <a:latin typeface="Oswald" charset="-52"/>
              </a:rPr>
              <a:t>, г. Иваново, ул. Любимова, дом 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06907" y="6683864"/>
            <a:ext cx="1078809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ru-RU" sz="2000" spc="241" dirty="0" smtClean="0">
                <a:solidFill>
                  <a:srgbClr val="FFFFFF"/>
                </a:solidFill>
                <a:latin typeface="Oswald"/>
              </a:rPr>
              <a:t>         </a:t>
            </a:r>
            <a:r>
              <a:rPr lang="en-US" sz="2000" spc="241" dirty="0" smtClean="0">
                <a:solidFill>
                  <a:srgbClr val="FFFFFF"/>
                </a:solidFill>
                <a:latin typeface="Oswald"/>
              </a:rPr>
              <a:t>ЭЛЕКТРОННАЯ </a:t>
            </a:r>
            <a:r>
              <a:rPr lang="en-US" sz="2000" spc="241" dirty="0">
                <a:solidFill>
                  <a:srgbClr val="FFFFFF"/>
                </a:solidFill>
                <a:latin typeface="Oswald"/>
              </a:rPr>
              <a:t>ПОЧТА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06907" y="7127584"/>
            <a:ext cx="10788090" cy="446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900" dirty="0" smtClean="0">
                <a:solidFill>
                  <a:schemeClr val="bg1"/>
                </a:solidFill>
                <a:latin typeface="Oswald" charset="-52"/>
              </a:rPr>
              <a:t>         </a:t>
            </a:r>
            <a:r>
              <a:rPr lang="en-US" sz="2900" dirty="0" smtClean="0">
                <a:solidFill>
                  <a:schemeClr val="bg1"/>
                </a:solidFill>
                <a:latin typeface="Oswald" charset="-52"/>
              </a:rPr>
              <a:t>okb@gov37</a:t>
            </a:r>
            <a:r>
              <a:rPr lang="ru-RU" sz="2900" dirty="0">
                <a:solidFill>
                  <a:schemeClr val="bg1"/>
                </a:solidFill>
                <a:latin typeface="Oswald" charset="-52"/>
              </a:rPr>
              <a:t>.</a:t>
            </a:r>
            <a:r>
              <a:rPr lang="en-US" sz="2900" dirty="0" err="1">
                <a:solidFill>
                  <a:schemeClr val="bg1"/>
                </a:solidFill>
                <a:latin typeface="Oswald" charset="-52"/>
              </a:rPr>
              <a:t>ivanovo</a:t>
            </a:r>
            <a:r>
              <a:rPr lang="ru-RU" sz="2900" dirty="0">
                <a:solidFill>
                  <a:schemeClr val="bg1"/>
                </a:solidFill>
                <a:latin typeface="Oswald" charset="-52"/>
              </a:rPr>
              <a:t>.</a:t>
            </a:r>
            <a:r>
              <a:rPr lang="en-US" sz="2900" dirty="0" err="1">
                <a:solidFill>
                  <a:schemeClr val="bg1"/>
                </a:solidFill>
                <a:latin typeface="Oswald" charset="-52"/>
              </a:rPr>
              <a:t>ru</a:t>
            </a:r>
            <a:endParaRPr lang="ru-RU" sz="2900" dirty="0">
              <a:solidFill>
                <a:schemeClr val="bg1"/>
              </a:solidFill>
              <a:latin typeface="Oswald" charset="-5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06907" y="8020547"/>
            <a:ext cx="1078809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ru-RU" sz="2000" spc="241" dirty="0" smtClean="0">
                <a:solidFill>
                  <a:srgbClr val="FFFFFF"/>
                </a:solidFill>
                <a:latin typeface="Oswald"/>
              </a:rPr>
              <a:t>          </a:t>
            </a:r>
            <a:r>
              <a:rPr lang="en-US" sz="2000" spc="241" dirty="0" smtClean="0">
                <a:solidFill>
                  <a:srgbClr val="FFFFFF"/>
                </a:solidFill>
                <a:latin typeface="Oswald"/>
              </a:rPr>
              <a:t>КОНТАКТНЫЙ </a:t>
            </a:r>
            <a:r>
              <a:rPr lang="en-US" sz="2000" spc="241" dirty="0">
                <a:solidFill>
                  <a:srgbClr val="FFFFFF"/>
                </a:solidFill>
                <a:latin typeface="Oswald"/>
              </a:rPr>
              <a:t>ТЕЛЕФОН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06907" y="8418518"/>
            <a:ext cx="10788090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900" spc="207" dirty="0" smtClean="0">
                <a:solidFill>
                  <a:srgbClr val="D9D9D9"/>
                </a:solidFill>
                <a:latin typeface="Oswald"/>
              </a:rPr>
              <a:t>        </a:t>
            </a:r>
            <a:r>
              <a:rPr lang="en-US" sz="2900" spc="207" dirty="0" smtClean="0">
                <a:solidFill>
                  <a:srgbClr val="D9D9D9"/>
                </a:solidFill>
                <a:latin typeface="Oswald"/>
              </a:rPr>
              <a:t>+</a:t>
            </a:r>
            <a:r>
              <a:rPr lang="en-US" sz="2900" spc="207" dirty="0">
                <a:solidFill>
                  <a:srgbClr val="D9D9D9"/>
                </a:solidFill>
                <a:latin typeface="Oswald"/>
              </a:rPr>
              <a:t>7 </a:t>
            </a:r>
            <a:r>
              <a:rPr lang="en-US" sz="2900" spc="207" dirty="0" smtClean="0">
                <a:solidFill>
                  <a:srgbClr val="D9D9D9"/>
                </a:solidFill>
                <a:latin typeface="Oswald"/>
              </a:rPr>
              <a:t>(</a:t>
            </a:r>
            <a:r>
              <a:rPr lang="ru-RU" sz="2900" spc="207" dirty="0" smtClean="0">
                <a:solidFill>
                  <a:srgbClr val="D9D9D9"/>
                </a:solidFill>
                <a:latin typeface="Oswald"/>
              </a:rPr>
              <a:t>4932</a:t>
            </a:r>
            <a:r>
              <a:rPr lang="en-US" sz="2900" spc="207" dirty="0" smtClean="0">
                <a:solidFill>
                  <a:srgbClr val="D9D9D9"/>
                </a:solidFill>
                <a:latin typeface="Oswald"/>
              </a:rPr>
              <a:t>) </a:t>
            </a:r>
            <a:r>
              <a:rPr lang="ru-RU" sz="3200" dirty="0" smtClean="0">
                <a:solidFill>
                  <a:schemeClr val="bg1"/>
                </a:solidFill>
                <a:latin typeface="Oswald" charset="-52"/>
              </a:rPr>
              <a:t>53-50-50</a:t>
            </a:r>
            <a:endParaRPr lang="ru-RU" sz="3200" dirty="0">
              <a:solidFill>
                <a:schemeClr val="bg1"/>
              </a:solidFill>
              <a:latin typeface="Oswald" charset="-5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290294" y="163995"/>
            <a:ext cx="997708" cy="39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00" b="1" dirty="0" smtClean="0">
                <a:solidFill>
                  <a:srgbClr val="FFFFFF"/>
                </a:solidFill>
                <a:latin typeface="Oswald"/>
              </a:rPr>
              <a:t>2</a:t>
            </a: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8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9" y="2033459"/>
            <a:ext cx="4851016" cy="485558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66203" y="9456540"/>
            <a:ext cx="1901542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 l="44801" t="44801" r="44801" b="44801"/>
          <a:stretch>
            <a:fillRect/>
          </a:stretch>
        </p:blipFill>
        <p:spPr>
          <a:xfrm>
            <a:off x="8179597" y="-1031379"/>
            <a:ext cx="1901542" cy="190154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73209" y="3469478"/>
            <a:ext cx="16963038" cy="4242040"/>
            <a:chOff x="0" y="-38100"/>
            <a:chExt cx="22617383" cy="5656055"/>
          </a:xfrm>
        </p:grpSpPr>
        <p:sp>
          <p:nvSpPr>
            <p:cNvPr id="5" name="TextBox 5"/>
            <p:cNvSpPr txBox="1"/>
            <p:nvPr/>
          </p:nvSpPr>
          <p:spPr>
            <a:xfrm>
              <a:off x="3" y="-38100"/>
              <a:ext cx="22617378" cy="4240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446"/>
                </a:lnSpc>
              </a:pPr>
              <a:r>
                <a:rPr lang="en-US" sz="10000" b="1" spc="721">
                  <a:solidFill>
                    <a:srgbClr val="FFFFFF"/>
                  </a:solidFill>
                  <a:latin typeface="Oswald"/>
                </a:rPr>
                <a:t>ЧТО ТАКОЕ ЛЕЧЕНИЕ </a:t>
              </a:r>
            </a:p>
            <a:p>
              <a:pPr algn="ctr">
                <a:lnSpc>
                  <a:spcPts val="12446"/>
                </a:lnSpc>
              </a:pPr>
              <a:r>
                <a:rPr lang="en-US" sz="10000" b="1" spc="721">
                  <a:solidFill>
                    <a:srgbClr val="FFFFFF"/>
                  </a:solidFill>
                  <a:latin typeface="Oswald"/>
                </a:rPr>
                <a:t>В РОССИИ?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660428"/>
              <a:ext cx="22617383" cy="95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1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290294" y="235564"/>
            <a:ext cx="99770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00" b="1">
                <a:solidFill>
                  <a:srgbClr val="FFFFFF"/>
                </a:solidFill>
                <a:latin typeface="Oswald"/>
              </a:rPr>
              <a:t>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4676775"/>
          </a:xfrm>
          <a:prstGeom prst="rect">
            <a:avLst/>
          </a:prstGeom>
          <a:solidFill>
            <a:srgbClr val="545454"/>
          </a:solidFill>
        </p:spPr>
      </p:sp>
      <p:sp>
        <p:nvSpPr>
          <p:cNvPr id="3" name="AutoShape 3"/>
          <p:cNvSpPr/>
          <p:nvPr/>
        </p:nvSpPr>
        <p:spPr>
          <a:xfrm>
            <a:off x="1028700" y="3924300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76651" y="3295652"/>
            <a:ext cx="1190306" cy="11903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98493" y="4825565"/>
            <a:ext cx="3746622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3900" spc="404" dirty="0">
                <a:solidFill>
                  <a:srgbClr val="252827"/>
                </a:solidFill>
                <a:latin typeface="Oswald"/>
              </a:rPr>
              <a:t>ВЫСОКОЕ</a:t>
            </a:r>
          </a:p>
          <a:p>
            <a:pPr algn="ctr">
              <a:lnSpc>
                <a:spcPts val="5200"/>
              </a:lnSpc>
            </a:pPr>
            <a:r>
              <a:rPr lang="en-US" sz="3900" spc="404" dirty="0">
                <a:solidFill>
                  <a:srgbClr val="252827"/>
                </a:solidFill>
                <a:latin typeface="Oswald"/>
              </a:rPr>
              <a:t>КАЧЕСТВО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8049" y="6993930"/>
            <a:ext cx="3906854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6"/>
              </a:lnSpc>
            </a:pPr>
            <a:r>
              <a:rPr lang="en-US" sz="2300" spc="107" dirty="0" err="1">
                <a:solidFill>
                  <a:srgbClr val="252827"/>
                </a:solidFill>
                <a:latin typeface="Oswald"/>
              </a:rPr>
              <a:t>Высококачественная</a:t>
            </a:r>
            <a:r>
              <a:rPr lang="en-US" sz="2300" spc="107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07" dirty="0" err="1">
                <a:solidFill>
                  <a:srgbClr val="252827"/>
                </a:solidFill>
                <a:latin typeface="Oswald"/>
              </a:rPr>
              <a:t>медицинская</a:t>
            </a:r>
            <a:r>
              <a:rPr lang="en-US" sz="2300" spc="107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07" dirty="0" err="1">
                <a:solidFill>
                  <a:srgbClr val="252827"/>
                </a:solidFill>
                <a:latin typeface="Oswald"/>
              </a:rPr>
              <a:t>помощь</a:t>
            </a:r>
            <a:r>
              <a:rPr lang="en-US" sz="2300" spc="107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spc="107" dirty="0" err="1">
                <a:solidFill>
                  <a:srgbClr val="252827"/>
                </a:solidFill>
                <a:latin typeface="Oswald"/>
              </a:rPr>
              <a:t>отвечающая</a:t>
            </a:r>
            <a:r>
              <a:rPr lang="en-US" sz="2300" spc="107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07" dirty="0" err="1">
                <a:solidFill>
                  <a:srgbClr val="252827"/>
                </a:solidFill>
                <a:latin typeface="Oswald"/>
              </a:rPr>
              <a:t>международным</a:t>
            </a:r>
            <a:r>
              <a:rPr lang="en-US" sz="2300" spc="107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07" dirty="0" err="1">
                <a:solidFill>
                  <a:srgbClr val="252827"/>
                </a:solidFill>
                <a:latin typeface="Oswald"/>
              </a:rPr>
              <a:t>стандартам</a:t>
            </a:r>
            <a:endParaRPr lang="en-US" sz="2300" spc="107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143500" y="3924300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91451" y="3295652"/>
            <a:ext cx="1190306" cy="119030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18093" y="4825568"/>
            <a:ext cx="3137022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3900" spc="404" dirty="0">
                <a:solidFill>
                  <a:srgbClr val="252827"/>
                </a:solidFill>
                <a:latin typeface="Oswald"/>
              </a:rPr>
              <a:t>ЛУЧШИЕ ВРАЧИ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17722" y="7048449"/>
            <a:ext cx="3879972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Квалифицированные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медицинские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специалисты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</a:p>
          <a:p>
            <a:pPr algn="ctr">
              <a:lnSpc>
                <a:spcPts val="3311"/>
              </a:lnSpc>
            </a:pP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международной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практикой</a:t>
            </a:r>
            <a:endParaRPr lang="en-US" sz="2300" spc="180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9258300" y="3925905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06251" y="3295652"/>
            <a:ext cx="1190306" cy="119030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632893" y="4811483"/>
            <a:ext cx="3137022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ru-RU" sz="3900" spc="404" dirty="0">
                <a:solidFill>
                  <a:srgbClr val="252827"/>
                </a:solidFill>
                <a:latin typeface="Oswald"/>
              </a:rPr>
              <a:t>ДОСТУПНАЯ ЦЕНА</a:t>
            </a:r>
            <a:endParaRPr lang="en-US" sz="3900" spc="404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394764" y="6993932"/>
            <a:ext cx="3613272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Конкурентноспособная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стоимость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медицинских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услуг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всех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профилей</a:t>
            </a:r>
            <a:endParaRPr lang="en-US" sz="2300" spc="180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13373100" y="3924300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721051" y="3295652"/>
            <a:ext cx="1190306" cy="119030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3417428" y="4812288"/>
            <a:ext cx="3841872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3900" spc="404" dirty="0">
                <a:solidFill>
                  <a:srgbClr val="252827"/>
                </a:solidFill>
                <a:latin typeface="Oswald"/>
              </a:rPr>
              <a:t>ЗНАКОМСТВО </a:t>
            </a:r>
          </a:p>
          <a:p>
            <a:pPr algn="ctr">
              <a:lnSpc>
                <a:spcPts val="5200"/>
              </a:lnSpc>
            </a:pPr>
            <a:r>
              <a:rPr lang="en-US" sz="3900" spc="404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3900" spc="404" dirty="0">
                <a:solidFill>
                  <a:srgbClr val="252827"/>
                </a:solidFill>
                <a:latin typeface="Oswald"/>
              </a:rPr>
              <a:t> КУЛЬТУРОЙ СТРАНЫ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23843" y="6863351"/>
            <a:ext cx="3784722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Вы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ознакомитесь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</a:p>
          <a:p>
            <a:pPr algn="ctr">
              <a:lnSpc>
                <a:spcPts val="3520"/>
              </a:lnSpc>
            </a:pP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достопримечательностями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страны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spc="180" dirty="0">
                <a:solidFill>
                  <a:srgbClr val="252827"/>
                </a:solidFill>
                <a:latin typeface="Oswald"/>
              </a:rPr>
              <a:t>национальными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традициями</a:t>
            </a:r>
            <a:endParaRPr lang="en-US" sz="2300" spc="180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955743" y="1201037"/>
            <a:ext cx="14376522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8000" b="1" spc="680" dirty="0">
                <a:solidFill>
                  <a:srgbClr val="FFFFFF"/>
                </a:solidFill>
                <a:latin typeface="Oswald"/>
              </a:rPr>
              <a:t>ЛЕЧЕНИЕ В РОССИИ - ЭТО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290294" y="216516"/>
            <a:ext cx="99770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4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4300" y="-15562"/>
            <a:ext cx="18288000" cy="4676775"/>
          </a:xfrm>
          <a:prstGeom prst="rect">
            <a:avLst/>
          </a:prstGeom>
          <a:solidFill>
            <a:srgbClr val="545454"/>
          </a:solidFill>
        </p:spPr>
      </p:sp>
      <p:sp>
        <p:nvSpPr>
          <p:cNvPr id="3" name="AutoShape 3"/>
          <p:cNvSpPr/>
          <p:nvPr/>
        </p:nvSpPr>
        <p:spPr>
          <a:xfrm>
            <a:off x="1028700" y="3924300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76651" y="3295652"/>
            <a:ext cx="1190306" cy="11903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98493" y="4825565"/>
            <a:ext cx="3746622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3900" spc="404" dirty="0">
                <a:solidFill>
                  <a:srgbClr val="252827"/>
                </a:solidFill>
                <a:latin typeface="Oswald"/>
              </a:rPr>
              <a:t>ВЫСОКОЕ</a:t>
            </a:r>
          </a:p>
          <a:p>
            <a:pPr algn="ctr">
              <a:lnSpc>
                <a:spcPts val="5200"/>
              </a:lnSpc>
            </a:pPr>
            <a:r>
              <a:rPr lang="en-US" sz="3900" spc="404" dirty="0">
                <a:solidFill>
                  <a:srgbClr val="252827"/>
                </a:solidFill>
                <a:latin typeface="Oswald"/>
              </a:rPr>
              <a:t>КАЧЕСТВО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8049" y="6993930"/>
            <a:ext cx="3906854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6"/>
              </a:lnSpc>
            </a:pPr>
            <a:r>
              <a:rPr lang="en-US" sz="2300" spc="107" dirty="0" err="1">
                <a:solidFill>
                  <a:srgbClr val="252827"/>
                </a:solidFill>
                <a:latin typeface="Oswald"/>
              </a:rPr>
              <a:t>Высококачественная</a:t>
            </a:r>
            <a:r>
              <a:rPr lang="en-US" sz="2300" spc="107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07" dirty="0" err="1">
                <a:solidFill>
                  <a:srgbClr val="252827"/>
                </a:solidFill>
                <a:latin typeface="Oswald"/>
              </a:rPr>
              <a:t>медицинская</a:t>
            </a:r>
            <a:r>
              <a:rPr lang="en-US" sz="2300" spc="107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07" dirty="0" err="1" smtClean="0">
                <a:solidFill>
                  <a:srgbClr val="252827"/>
                </a:solidFill>
                <a:latin typeface="Oswald"/>
              </a:rPr>
              <a:t>помощь</a:t>
            </a:r>
            <a:endParaRPr lang="en-US" sz="2300" spc="107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143500" y="3924300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91451" y="3295652"/>
            <a:ext cx="1190306" cy="119030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18093" y="4825568"/>
            <a:ext cx="3137022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3900" spc="404" dirty="0">
                <a:solidFill>
                  <a:srgbClr val="252827"/>
                </a:solidFill>
                <a:latin typeface="Oswald"/>
              </a:rPr>
              <a:t>ЛУЧШИЕ ВРАЧИ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17722" y="7048449"/>
            <a:ext cx="3879972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Квалифицированные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медицинские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специалисты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</a:p>
          <a:p>
            <a:pPr algn="ctr">
              <a:lnSpc>
                <a:spcPts val="3311"/>
              </a:lnSpc>
            </a:pP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международной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практикой</a:t>
            </a:r>
            <a:endParaRPr lang="en-US" sz="2300" spc="180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9258300" y="3925905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06251" y="3295652"/>
            <a:ext cx="1190306" cy="119030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632893" y="4811483"/>
            <a:ext cx="3137022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ru-RU" sz="3900" spc="404" dirty="0">
                <a:solidFill>
                  <a:srgbClr val="252827"/>
                </a:solidFill>
                <a:latin typeface="Oswald"/>
              </a:rPr>
              <a:t>ДОСТУПНАЯ ЦЕНА</a:t>
            </a:r>
            <a:endParaRPr lang="en-US" sz="3900" spc="404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394764" y="6993932"/>
            <a:ext cx="3613272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Конкурентноспособная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стоимость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медицинских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услуг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всех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профилей</a:t>
            </a:r>
            <a:endParaRPr lang="en-US" sz="2300" spc="180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13373100" y="3924300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721051" y="3295652"/>
            <a:ext cx="1190306" cy="119030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3417428" y="4812288"/>
            <a:ext cx="3841872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3900" spc="404" dirty="0">
                <a:solidFill>
                  <a:srgbClr val="252827"/>
                </a:solidFill>
                <a:latin typeface="Oswald"/>
              </a:rPr>
              <a:t>ЗНАКОМСТВО </a:t>
            </a:r>
          </a:p>
          <a:p>
            <a:pPr algn="ctr">
              <a:lnSpc>
                <a:spcPts val="5200"/>
              </a:lnSpc>
            </a:pPr>
            <a:r>
              <a:rPr lang="en-US" sz="3900" spc="404" dirty="0">
                <a:solidFill>
                  <a:srgbClr val="252827"/>
                </a:solidFill>
                <a:latin typeface="Oswald"/>
              </a:rPr>
              <a:t>С </a:t>
            </a:r>
            <a:r>
              <a:rPr lang="en-US" sz="3900" spc="404" dirty="0" smtClean="0">
                <a:solidFill>
                  <a:srgbClr val="252827"/>
                </a:solidFill>
                <a:latin typeface="Oswald"/>
              </a:rPr>
              <a:t>КУЛЬТУРОЙ</a:t>
            </a:r>
            <a:endParaRPr lang="en-US" sz="3900" spc="404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423843" y="6863351"/>
            <a:ext cx="3784722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Вы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ознакомитесь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</a:p>
          <a:p>
            <a:pPr algn="ctr">
              <a:lnSpc>
                <a:spcPts val="3520"/>
              </a:lnSpc>
            </a:pPr>
            <a:r>
              <a:rPr lang="en-US" sz="2300" spc="180" dirty="0">
                <a:solidFill>
                  <a:srgbClr val="252827"/>
                </a:solidFill>
                <a:latin typeface="Oswald"/>
              </a:rPr>
              <a:t>с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достопримечательностями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spc="180" dirty="0" err="1" smtClean="0">
                <a:solidFill>
                  <a:srgbClr val="252827"/>
                </a:solidFill>
                <a:latin typeface="Oswald"/>
              </a:rPr>
              <a:t>Ивановсной</a:t>
            </a:r>
            <a:r>
              <a:rPr lang="ru-RU" sz="2300" spc="180" dirty="0" smtClean="0">
                <a:solidFill>
                  <a:srgbClr val="252827"/>
                </a:solidFill>
                <a:latin typeface="Oswald"/>
              </a:rPr>
              <a:t> области </a:t>
            </a:r>
            <a:r>
              <a:rPr lang="en-US" sz="2300" spc="180" dirty="0" smtClean="0">
                <a:solidFill>
                  <a:srgbClr val="252827"/>
                </a:solidFill>
                <a:latin typeface="Oswald"/>
              </a:rPr>
              <a:t>и </a:t>
            </a:r>
            <a:r>
              <a:rPr lang="ru-RU" sz="2300" spc="180" dirty="0">
                <a:solidFill>
                  <a:srgbClr val="252827"/>
                </a:solidFill>
                <a:latin typeface="Oswald"/>
              </a:rPr>
              <a:t>национальными</a:t>
            </a:r>
            <a:r>
              <a:rPr lang="en-US" sz="2300" spc="18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spc="180" dirty="0" err="1">
                <a:solidFill>
                  <a:srgbClr val="252827"/>
                </a:solidFill>
                <a:latin typeface="Oswald"/>
              </a:rPr>
              <a:t>традициями</a:t>
            </a:r>
            <a:endParaRPr lang="en-US" sz="2300" spc="180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057399" y="434525"/>
            <a:ext cx="15925801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6000" b="1" spc="680" dirty="0">
                <a:solidFill>
                  <a:srgbClr val="FFFFFF"/>
                </a:solidFill>
                <a:latin typeface="Oswald"/>
              </a:rPr>
              <a:t>ЛЕЧЕНИЕ В </a:t>
            </a:r>
            <a:r>
              <a:rPr lang="ru-RU" sz="6000" b="1" spc="680" dirty="0" smtClean="0">
                <a:solidFill>
                  <a:srgbClr val="FFFFFF"/>
                </a:solidFill>
                <a:latin typeface="Oswald"/>
              </a:rPr>
              <a:t>ИВАНОВСКОЙ ОБЛАСТНОЙ КЛИНИЧЕСКОЙ БОЛЬНИЦЕ</a:t>
            </a:r>
            <a:r>
              <a:rPr lang="en-US" sz="6000" b="1" spc="680" dirty="0" smtClean="0">
                <a:solidFill>
                  <a:srgbClr val="FFFFFF"/>
                </a:solidFill>
                <a:latin typeface="Oswald"/>
              </a:rPr>
              <a:t>- </a:t>
            </a:r>
            <a:r>
              <a:rPr lang="en-US" sz="6000" b="1" spc="680" dirty="0">
                <a:solidFill>
                  <a:srgbClr val="FFFFFF"/>
                </a:solidFill>
                <a:latin typeface="Oswald"/>
              </a:rPr>
              <a:t>ЭТО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290294" y="216516"/>
            <a:ext cx="99770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5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5603200" cy="14833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alphaModFix amt="25000"/>
            </a:blip>
            <a:srcRect t="28300" b="28300"/>
            <a:stretch>
              <a:fillRect/>
            </a:stretch>
          </p:blipFill>
          <p:spPr>
            <a:xfrm>
              <a:off x="0" y="0"/>
              <a:ext cx="25603200" cy="74168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alphaModFix amt="25000"/>
            </a:blip>
            <a:srcRect t="28260" b="28260"/>
            <a:stretch>
              <a:fillRect/>
            </a:stretch>
          </p:blipFill>
          <p:spPr>
            <a:xfrm>
              <a:off x="0" y="7416800"/>
              <a:ext cx="25603200" cy="7416800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28701" y="511071"/>
            <a:ext cx="16363950" cy="3225531"/>
          </a:xfrm>
          <a:prstGeom prst="rect">
            <a:avLst/>
          </a:prstGeom>
          <a:solidFill>
            <a:srgbClr val="150599"/>
          </a:solidFill>
        </p:spPr>
      </p:sp>
      <p:sp>
        <p:nvSpPr>
          <p:cNvPr id="6" name="TextBox 6"/>
          <p:cNvSpPr txBox="1"/>
          <p:nvPr/>
        </p:nvSpPr>
        <p:spPr>
          <a:xfrm>
            <a:off x="1317564" y="927632"/>
            <a:ext cx="15652872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9"/>
              </a:lnSpc>
            </a:pPr>
            <a:r>
              <a:rPr lang="en-US" sz="4800" b="1" spc="484" dirty="0">
                <a:solidFill>
                  <a:srgbClr val="FFFFFF"/>
                </a:solidFill>
                <a:latin typeface="Oswald"/>
              </a:rPr>
              <a:t>ОКАЗАНИЕ МЕДИЦИНСКОЙ ПОМОЩИ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0390" y="1930728"/>
            <a:ext cx="16300572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spc="100" dirty="0">
                <a:solidFill>
                  <a:srgbClr val="D9D9D9"/>
                </a:solidFill>
                <a:latin typeface="Oswald"/>
              </a:rPr>
              <a:t>В </a:t>
            </a:r>
            <a:r>
              <a:rPr lang="ru-RU" sz="2500" spc="100" dirty="0" smtClean="0">
                <a:solidFill>
                  <a:srgbClr val="D9D9D9"/>
                </a:solidFill>
                <a:latin typeface="Oswald"/>
              </a:rPr>
              <a:t>Ивановской областной клинической больнице </a:t>
            </a:r>
            <a:r>
              <a:rPr lang="en-US" sz="2500" spc="100" dirty="0" smtClean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spc="100" dirty="0" err="1">
                <a:solidFill>
                  <a:srgbClr val="D9D9D9"/>
                </a:solidFill>
                <a:latin typeface="Oswald"/>
              </a:rPr>
              <a:t>можно</a:t>
            </a:r>
            <a:r>
              <a:rPr lang="en-US" sz="250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spc="100" dirty="0" err="1">
                <a:solidFill>
                  <a:srgbClr val="D9D9D9"/>
                </a:solidFill>
                <a:latin typeface="Oswald"/>
              </a:rPr>
              <a:t>получить</a:t>
            </a:r>
            <a:r>
              <a:rPr lang="en-US" sz="250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spc="100" dirty="0" err="1">
                <a:solidFill>
                  <a:srgbClr val="D9D9D9"/>
                </a:solidFill>
                <a:latin typeface="Oswald"/>
              </a:rPr>
              <a:t>медицинскую</a:t>
            </a:r>
            <a:r>
              <a:rPr lang="en-US" sz="250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spc="100" dirty="0" err="1">
                <a:solidFill>
                  <a:srgbClr val="D9D9D9"/>
                </a:solidFill>
                <a:latin typeface="Oswald"/>
              </a:rPr>
              <a:t>помощь</a:t>
            </a:r>
            <a:r>
              <a:rPr lang="en-US" sz="2500" spc="100" dirty="0">
                <a:solidFill>
                  <a:srgbClr val="D9D9D9"/>
                </a:solidFill>
                <a:latin typeface="Oswald"/>
              </a:rPr>
              <a:t> в </a:t>
            </a:r>
            <a:r>
              <a:rPr lang="ru-RU" sz="2500" spc="100" dirty="0">
                <a:solidFill>
                  <a:srgbClr val="D9D9D9"/>
                </a:solidFill>
                <a:latin typeface="Oswald"/>
              </a:rPr>
              <a:t>амбулаторных и стационарных условиях</a:t>
            </a:r>
            <a:r>
              <a:rPr lang="en-US" sz="2500" spc="100" dirty="0">
                <a:solidFill>
                  <a:srgbClr val="D9D9D9"/>
                </a:solidFill>
                <a:latin typeface="Oswald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500" spc="100" dirty="0" err="1">
                <a:solidFill>
                  <a:srgbClr val="D9D9D9"/>
                </a:solidFill>
                <a:latin typeface="Oswald"/>
              </a:rPr>
              <a:t>Помощь</a:t>
            </a:r>
            <a:r>
              <a:rPr lang="en-US" sz="250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spc="100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250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spc="100" dirty="0" err="1">
                <a:solidFill>
                  <a:srgbClr val="D9D9D9"/>
                </a:solidFill>
                <a:latin typeface="Oswald"/>
              </a:rPr>
              <a:t>выборе</a:t>
            </a:r>
            <a:r>
              <a:rPr lang="en-US" sz="250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spc="100" dirty="0" err="1">
                <a:solidFill>
                  <a:srgbClr val="D9D9D9"/>
                </a:solidFill>
                <a:latin typeface="Oswald"/>
              </a:rPr>
              <a:t>условий</a:t>
            </a:r>
            <a:r>
              <a:rPr lang="en-US" sz="250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spc="100" dirty="0" err="1">
                <a:solidFill>
                  <a:srgbClr val="D9D9D9"/>
                </a:solidFill>
                <a:latin typeface="Oswald"/>
              </a:rPr>
              <a:t>лечения</a:t>
            </a:r>
            <a:r>
              <a:rPr lang="en-US" sz="250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spc="100" dirty="0" err="1">
                <a:solidFill>
                  <a:srgbClr val="D9D9D9"/>
                </a:solidFill>
                <a:latin typeface="Oswald"/>
              </a:rPr>
              <a:t>пациенту</a:t>
            </a:r>
            <a:r>
              <a:rPr lang="en-US" sz="250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spc="100" dirty="0" err="1">
                <a:solidFill>
                  <a:srgbClr val="D9D9D9"/>
                </a:solidFill>
                <a:latin typeface="Oswald"/>
              </a:rPr>
              <a:t>оказывает</a:t>
            </a:r>
            <a:r>
              <a:rPr lang="en-US" sz="250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spc="100" dirty="0" err="1">
                <a:solidFill>
                  <a:srgbClr val="D9D9D9"/>
                </a:solidFill>
                <a:latin typeface="Oswald"/>
              </a:rPr>
              <a:t>медицинская</a:t>
            </a:r>
            <a:r>
              <a:rPr lang="en-US" sz="250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spc="100" dirty="0" err="1">
                <a:solidFill>
                  <a:srgbClr val="D9D9D9"/>
                </a:solidFill>
                <a:latin typeface="Oswald"/>
              </a:rPr>
              <a:t>организация</a:t>
            </a:r>
            <a:r>
              <a:rPr lang="en-US" sz="250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spc="100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250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spc="100" dirty="0" err="1">
                <a:solidFill>
                  <a:srgbClr val="D9D9D9"/>
                </a:solidFill>
                <a:latin typeface="Oswald"/>
              </a:rPr>
              <a:t>соответствии</a:t>
            </a:r>
            <a:r>
              <a:rPr lang="en-US" sz="250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spc="100" dirty="0" err="1">
                <a:solidFill>
                  <a:srgbClr val="D9D9D9"/>
                </a:solidFill>
                <a:latin typeface="Oswald"/>
              </a:rPr>
              <a:t>с</a:t>
            </a:r>
            <a:r>
              <a:rPr lang="en-US" sz="250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spc="100" dirty="0" err="1">
                <a:solidFill>
                  <a:srgbClr val="D9D9D9"/>
                </a:solidFill>
                <a:latin typeface="Oswald"/>
              </a:rPr>
              <a:t>запросом</a:t>
            </a:r>
            <a:r>
              <a:rPr lang="en-US" sz="250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spc="100" dirty="0" err="1">
                <a:solidFill>
                  <a:srgbClr val="D9D9D9"/>
                </a:solidFill>
                <a:latin typeface="Oswald"/>
              </a:rPr>
              <a:t>пациента</a:t>
            </a:r>
            <a:r>
              <a:rPr lang="en-US" sz="2500" spc="100" dirty="0">
                <a:solidFill>
                  <a:srgbClr val="D9D9D9"/>
                </a:solidFill>
                <a:latin typeface="Oswald"/>
              </a:rPr>
              <a:t>.</a:t>
            </a:r>
          </a:p>
          <a:p>
            <a:pPr algn="ctr">
              <a:lnSpc>
                <a:spcPts val="3125"/>
              </a:lnSpc>
            </a:pPr>
            <a:endParaRPr lang="en-US" sz="2500" spc="100" dirty="0">
              <a:solidFill>
                <a:srgbClr val="D9D9D9"/>
              </a:solidFill>
              <a:latin typeface="Oswa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2317690" y="4070795"/>
            <a:ext cx="5445708" cy="5997474"/>
            <a:chOff x="0" y="0"/>
            <a:chExt cx="57658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65800" cy="6350000"/>
            </a:xfrm>
            <a:custGeom>
              <a:avLst/>
              <a:gdLst/>
              <a:ahLst/>
              <a:cxnLst/>
              <a:rect l="l" t="t" r="r" b="b"/>
              <a:pathLst>
                <a:path w="5765800" h="6350000">
                  <a:moveTo>
                    <a:pt x="5765800" y="0"/>
                  </a:moveTo>
                  <a:lnTo>
                    <a:pt x="5765800" y="6350000"/>
                  </a:lnTo>
                  <a:lnTo>
                    <a:pt x="2881630" y="5361940"/>
                  </a:lnTo>
                  <a:lnTo>
                    <a:pt x="0" y="6350000"/>
                  </a:lnTo>
                  <a:lnTo>
                    <a:pt x="3810" y="4268470"/>
                  </a:lnTo>
                  <a:lnTo>
                    <a:pt x="8890" y="814070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429354" y="4070795"/>
            <a:ext cx="5445708" cy="5997474"/>
            <a:chOff x="0" y="0"/>
            <a:chExt cx="57658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65800" cy="6350000"/>
            </a:xfrm>
            <a:custGeom>
              <a:avLst/>
              <a:gdLst/>
              <a:ahLst/>
              <a:cxnLst/>
              <a:rect l="l" t="t" r="r" b="b"/>
              <a:pathLst>
                <a:path w="5765800" h="6350000">
                  <a:moveTo>
                    <a:pt x="5765800" y="0"/>
                  </a:moveTo>
                  <a:lnTo>
                    <a:pt x="5765800" y="6350000"/>
                  </a:lnTo>
                  <a:lnTo>
                    <a:pt x="2881630" y="5361940"/>
                  </a:lnTo>
                  <a:lnTo>
                    <a:pt x="0" y="6350000"/>
                  </a:lnTo>
                  <a:lnTo>
                    <a:pt x="3810" y="4268470"/>
                  </a:lnTo>
                  <a:lnTo>
                    <a:pt x="8890" y="814070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837780" y="4385630"/>
            <a:ext cx="4544616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spc="945">
                <a:solidFill>
                  <a:srgbClr val="252827"/>
                </a:solidFill>
                <a:latin typeface="Oswald"/>
              </a:rPr>
              <a:t>АМБУЛАТОРНО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79900" y="4385630"/>
            <a:ext cx="4544616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spc="923">
                <a:solidFill>
                  <a:srgbClr val="343736"/>
                </a:solidFill>
                <a:latin typeface="Oswald"/>
              </a:rPr>
              <a:t>СТАЦИОНАРНО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2011" y="5343527"/>
            <a:ext cx="5097066" cy="25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900" b="1" spc="164">
                <a:solidFill>
                  <a:srgbClr val="CD0808"/>
                </a:solidFill>
                <a:latin typeface="Oswald"/>
              </a:rPr>
              <a:t>ПРОЙДИТЕ ОБСЛЕДОВАНИЕ </a:t>
            </a:r>
          </a:p>
          <a:p>
            <a:pPr algn="ctr">
              <a:lnSpc>
                <a:spcPts val="3920"/>
              </a:lnSpc>
            </a:pPr>
            <a:r>
              <a:rPr lang="en-US" sz="2900" b="1" spc="164">
                <a:solidFill>
                  <a:srgbClr val="CD0808"/>
                </a:solidFill>
                <a:latin typeface="Oswald"/>
              </a:rPr>
              <a:t>(CHECK-UP) ЗА 1-2 ДНЯ </a:t>
            </a:r>
          </a:p>
          <a:p>
            <a:pPr algn="ctr">
              <a:lnSpc>
                <a:spcPts val="3920"/>
              </a:lnSpc>
            </a:pPr>
            <a:r>
              <a:rPr lang="en-US" sz="2900" b="1" spc="164">
                <a:solidFill>
                  <a:srgbClr val="CD0808"/>
                </a:solidFill>
                <a:latin typeface="Oswald"/>
              </a:rPr>
              <a:t>В МОМЕНТ СВОЕЙ ТУРИСТИЧЕСКОЙ ПОЕЗДКИ </a:t>
            </a:r>
          </a:p>
          <a:p>
            <a:pPr algn="ctr">
              <a:lnSpc>
                <a:spcPts val="3920"/>
              </a:lnSpc>
            </a:pPr>
            <a:r>
              <a:rPr lang="en-US" sz="2900" b="1" spc="164">
                <a:solidFill>
                  <a:srgbClr val="CD0808"/>
                </a:solidFill>
                <a:latin typeface="Oswald"/>
              </a:rPr>
              <a:t>В РОССИЮ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56780" y="8212457"/>
            <a:ext cx="5306616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100">
                <a:solidFill>
                  <a:srgbClr val="000000"/>
                </a:solidFill>
                <a:latin typeface="Oswald"/>
              </a:rPr>
              <a:t>УЗНАЙТЕ ПОДРОБНЕЕ НА САЙТЕ ВЫБРАННОЙ МЕДИЦИНСКОЙ ОРГАНИЗАЦИИ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603679" y="5343527"/>
            <a:ext cx="5097066" cy="25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900" b="1" spc="164">
                <a:solidFill>
                  <a:srgbClr val="CD0808"/>
                </a:solidFill>
                <a:latin typeface="Oswald"/>
              </a:rPr>
              <a:t>ВЫБЕРИТЕ МЕДИЦИНСКУЮ ОРГАНИЗАЦИЮ ПО СВОЕМУ ПРОФИЛЮ И ПРИЕЗЖАЙТЕ </a:t>
            </a:r>
          </a:p>
          <a:p>
            <a:pPr algn="ctr">
              <a:lnSpc>
                <a:spcPts val="3920"/>
              </a:lnSpc>
            </a:pPr>
            <a:r>
              <a:rPr lang="en-US" sz="2900" b="1" spc="164">
                <a:solidFill>
                  <a:srgbClr val="CD0808"/>
                </a:solidFill>
                <a:latin typeface="Oswald"/>
              </a:rPr>
              <a:t>В РОССИЮ НА ПЛАНОВУЮ ГОСПИТАЛИЗАЦИЮ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98900" y="8212457"/>
            <a:ext cx="5306616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100">
                <a:solidFill>
                  <a:srgbClr val="000000"/>
                </a:solidFill>
                <a:latin typeface="Oswald"/>
              </a:rPr>
              <a:t>УЗНАЙТЕ ПОДРОБНЕЕ НА САЙТЕ ВЫБРАННОЙ МЕДИЦИНСКОЙ ОРГАНИЗАЦИИ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290294" y="254616"/>
            <a:ext cx="99770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6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4981575"/>
          </a:xfrm>
          <a:prstGeom prst="rect">
            <a:avLst/>
          </a:prstGeom>
          <a:solidFill>
            <a:srgbClr val="545454"/>
          </a:solidFill>
        </p:spPr>
      </p:sp>
      <p:grpSp>
        <p:nvGrpSpPr>
          <p:cNvPr id="3" name="Group 3"/>
          <p:cNvGrpSpPr/>
          <p:nvPr/>
        </p:nvGrpSpPr>
        <p:grpSpPr>
          <a:xfrm>
            <a:off x="1342929" y="3809903"/>
            <a:ext cx="2343350" cy="23433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12743" y="6357009"/>
            <a:ext cx="3403722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spc="187">
                <a:solidFill>
                  <a:srgbClr val="FFFFFF"/>
                </a:solidFill>
                <a:latin typeface="Oswald"/>
              </a:rPr>
              <a:t>I СТУПЕНЬ:</a:t>
            </a:r>
          </a:p>
          <a:p>
            <a:pPr algn="ctr">
              <a:lnSpc>
                <a:spcPts val="4125"/>
              </a:lnSpc>
            </a:pPr>
            <a:r>
              <a:rPr lang="en-US" sz="2500" spc="187">
                <a:solidFill>
                  <a:srgbClr val="FFFFFF"/>
                </a:solidFill>
                <a:latin typeface="Oswald"/>
              </a:rPr>
              <a:t>Выбрать медицинскую организацию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27439" y="6357008"/>
            <a:ext cx="3403722" cy="315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spc="187">
                <a:solidFill>
                  <a:srgbClr val="FFFFFF"/>
                </a:solidFill>
                <a:latin typeface="Oswald"/>
              </a:rPr>
              <a:t>II СТУПЕНЬ:</a:t>
            </a:r>
          </a:p>
          <a:p>
            <a:pPr algn="ctr">
              <a:lnSpc>
                <a:spcPts val="4125"/>
              </a:lnSpc>
            </a:pPr>
            <a:r>
              <a:rPr lang="en-US" sz="2500" spc="187">
                <a:solidFill>
                  <a:srgbClr val="FFFFFF"/>
                </a:solidFill>
                <a:latin typeface="Oswald"/>
              </a:rPr>
              <a:t>Связаться </a:t>
            </a:r>
          </a:p>
          <a:p>
            <a:pPr algn="ctr">
              <a:lnSpc>
                <a:spcPts val="4125"/>
              </a:lnSpc>
            </a:pPr>
            <a:r>
              <a:rPr lang="en-US" sz="2500" spc="187">
                <a:solidFill>
                  <a:srgbClr val="FFFFFF"/>
                </a:solidFill>
                <a:latin typeface="Oswald"/>
              </a:rPr>
              <a:t>с медицинской организацией </a:t>
            </a:r>
          </a:p>
          <a:p>
            <a:pPr algn="ctr">
              <a:lnSpc>
                <a:spcPts val="4125"/>
              </a:lnSpc>
            </a:pPr>
            <a:r>
              <a:rPr lang="en-US" sz="2500" spc="187">
                <a:solidFill>
                  <a:srgbClr val="FFFFFF"/>
                </a:solidFill>
                <a:latin typeface="Oswald"/>
              </a:rPr>
              <a:t>для получения подтверждения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08843" y="6357009"/>
            <a:ext cx="2870322" cy="210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spc="187">
                <a:solidFill>
                  <a:srgbClr val="FFFFFF"/>
                </a:solidFill>
                <a:latin typeface="Oswald"/>
              </a:rPr>
              <a:t>III СТУПЕНЬ:</a:t>
            </a:r>
          </a:p>
          <a:p>
            <a:pPr algn="ctr">
              <a:lnSpc>
                <a:spcPts val="4125"/>
              </a:lnSpc>
            </a:pPr>
            <a:r>
              <a:rPr lang="en-US" sz="2500" spc="187">
                <a:solidFill>
                  <a:srgbClr val="FFFFFF"/>
                </a:solidFill>
                <a:latin typeface="Oswald"/>
              </a:rPr>
              <a:t>Выбрать тип проживания </a:t>
            </a:r>
          </a:p>
          <a:p>
            <a:pPr algn="ctr">
              <a:lnSpc>
                <a:spcPts val="4125"/>
              </a:lnSpc>
            </a:pPr>
            <a:r>
              <a:rPr lang="en-US" sz="2500" spc="187">
                <a:solidFill>
                  <a:srgbClr val="FFFFFF"/>
                </a:solidFill>
                <a:latin typeface="Oswald"/>
              </a:rPr>
              <a:t>и транспорта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04464" y="6357008"/>
            <a:ext cx="3308472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spc="187">
                <a:solidFill>
                  <a:srgbClr val="FFFFFF"/>
                </a:solidFill>
                <a:latin typeface="Oswald"/>
              </a:rPr>
              <a:t>IV СТУПЕНЬ:</a:t>
            </a:r>
          </a:p>
          <a:p>
            <a:pPr algn="ctr">
              <a:lnSpc>
                <a:spcPts val="4125"/>
              </a:lnSpc>
            </a:pPr>
            <a:r>
              <a:rPr lang="en-US" sz="2500" spc="187">
                <a:solidFill>
                  <a:srgbClr val="FFFFFF"/>
                </a:solidFill>
                <a:latin typeface="Oswald"/>
              </a:rPr>
              <a:t>Оформить визу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090593" y="6357008"/>
            <a:ext cx="3365622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spc="187">
                <a:solidFill>
                  <a:srgbClr val="FFFFFF"/>
                </a:solidFill>
                <a:latin typeface="Oswald"/>
              </a:rPr>
              <a:t>V СТУПЕНЬ:</a:t>
            </a:r>
          </a:p>
          <a:p>
            <a:pPr algn="ctr">
              <a:lnSpc>
                <a:spcPts val="4125"/>
              </a:lnSpc>
            </a:pPr>
            <a:r>
              <a:rPr lang="en-US" sz="2500" spc="187">
                <a:solidFill>
                  <a:srgbClr val="FFFFFF"/>
                </a:solidFill>
                <a:latin typeface="Oswald"/>
              </a:rPr>
              <a:t>Welcome to Russia!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523900" y="3990878"/>
            <a:ext cx="1981400" cy="19814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24935" y="4388041"/>
            <a:ext cx="979338" cy="1187075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4657629" y="3809903"/>
            <a:ext cx="2343350" cy="234335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972329" y="3809903"/>
            <a:ext cx="2343350" cy="234335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287029" y="3809903"/>
            <a:ext cx="2343350" cy="234335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01729" y="3809903"/>
            <a:ext cx="2343350" cy="234335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23802" y="4376189"/>
            <a:ext cx="1011000" cy="1210778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593669" y="665383"/>
            <a:ext cx="17500718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20"/>
              </a:lnSpc>
            </a:pPr>
            <a:r>
              <a:rPr lang="en-US" sz="8000" b="1" spc="577">
                <a:solidFill>
                  <a:srgbClr val="FFFFFF"/>
                </a:solidFill>
                <a:latin typeface="Oswald"/>
              </a:rPr>
              <a:t>КАК ПОЛУЧИТЬ МЕДИЦИНСКУЮ ПОМОЩЬ В РОССИИ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4838600" y="3990878"/>
            <a:ext cx="1981400" cy="1981400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8153300" y="3990878"/>
            <a:ext cx="1981400" cy="1981400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1468000" y="3990878"/>
            <a:ext cx="1981400" cy="1981400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4782700" y="3990878"/>
            <a:ext cx="1981400" cy="1981400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115070" y="4622999"/>
            <a:ext cx="1428460" cy="94278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276744" y="4376189"/>
            <a:ext cx="993312" cy="118959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1668361" y="4657536"/>
            <a:ext cx="1580686" cy="64808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491498" y="4524826"/>
            <a:ext cx="1305008" cy="913505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17290294" y="159366"/>
            <a:ext cx="997708" cy="39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7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66203" y="9456540"/>
            <a:ext cx="1901542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 l="44801" t="44801" r="44801" b="44801"/>
          <a:stretch>
            <a:fillRect/>
          </a:stretch>
        </p:blipFill>
        <p:spPr>
          <a:xfrm>
            <a:off x="8179597" y="-1031379"/>
            <a:ext cx="1901542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8542" y="3009902"/>
            <a:ext cx="16952708" cy="318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00" b="1" spc="721" dirty="0">
                <a:solidFill>
                  <a:srgbClr val="FFFFFF"/>
                </a:solidFill>
                <a:latin typeface="Oswald"/>
              </a:rPr>
              <a:t>I СТУПЕНЬ</a:t>
            </a:r>
          </a:p>
          <a:p>
            <a:pPr algn="ctr">
              <a:lnSpc>
                <a:spcPts val="12439"/>
              </a:lnSpc>
            </a:pPr>
            <a:endParaRPr lang="en-US" sz="10000" b="1" spc="72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6750" y="4991103"/>
            <a:ext cx="17134488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300" b="1" spc="507">
                <a:solidFill>
                  <a:srgbClr val="D9D9D9"/>
                </a:solidFill>
                <a:latin typeface="Oswald"/>
              </a:rPr>
              <a:t>ВЫБЕРИТЕ МЕДИЦИНСКУЮ ОРГАНИЗАЦИЮ РОССИИ</a:t>
            </a:r>
          </a:p>
          <a:p>
            <a:pPr algn="ctr">
              <a:lnSpc>
                <a:spcPts val="6720"/>
              </a:lnSpc>
            </a:pPr>
            <a:r>
              <a:rPr lang="en-US" sz="4300" b="1" spc="507">
                <a:solidFill>
                  <a:srgbClr val="D9D9D9"/>
                </a:solidFill>
                <a:latin typeface="Oswald"/>
              </a:rPr>
              <a:t>ПО СВОЕМУ МЕДИЦИНСКОМУ ПРОФИЛЮ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4" y="197466"/>
            <a:ext cx="997708" cy="39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8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0632" y="4823108"/>
            <a:ext cx="4592608" cy="548318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493876" y="5059700"/>
            <a:ext cx="368612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5"/>
              </a:lnSpc>
            </a:pPr>
            <a:endParaRPr lang="en-US" sz="2700" b="1" spc="32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1073" y="5665908"/>
            <a:ext cx="4331726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2" dirty="0">
                <a:latin typeface="Montserrat Light"/>
              </a:rPr>
              <a:t>ОБУЗ 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https://www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ivokb.ru/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4669132" y="4808887"/>
            <a:ext cx="4591050" cy="5438775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pPr algn="ctr"/>
            <a:r>
              <a:rPr lang="ru-RU" sz="2800" b="1" dirty="0" smtClean="0">
                <a:latin typeface="Oswald" charset="-52"/>
              </a:rPr>
              <a:t>ГАСТРОЭНТЕРОЛОГИЯ</a:t>
            </a:r>
          </a:p>
          <a:p>
            <a:pPr algn="ctr"/>
            <a:r>
              <a:rPr lang="ru-RU" sz="2800" b="1" dirty="0" smtClean="0">
                <a:latin typeface="Oswald" charset="-52"/>
              </a:rPr>
              <a:t> </a:t>
            </a:r>
            <a:r>
              <a:rPr lang="ru-RU" sz="2400" b="1" dirty="0" smtClean="0">
                <a:latin typeface="Oswald" charset="-52"/>
              </a:rPr>
              <a:t>ДЛЯ ВЗРОСЛЫХ И ДЕТЕЙ</a:t>
            </a:r>
            <a:endParaRPr lang="ru-RU" sz="2400" b="1" dirty="0">
              <a:latin typeface="Oswald" charset="-5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9291825" y="4808887"/>
            <a:ext cx="4514850" cy="5438775"/>
          </a:xfrm>
          <a:prstGeom prst="rect">
            <a:avLst/>
          </a:prstGeom>
          <a:solidFill>
            <a:srgbClr val="A6A6A6"/>
          </a:solidFill>
        </p:spPr>
        <p:txBody>
          <a:bodyPr/>
          <a:lstStyle/>
          <a:p>
            <a:pPr algn="ctr"/>
            <a:r>
              <a:rPr lang="ru-RU" sz="2800" b="1" spc="321" dirty="0">
                <a:solidFill>
                  <a:srgbClr val="252827"/>
                </a:solidFill>
                <a:latin typeface="Oswald"/>
              </a:rPr>
              <a:t>ГЕМАТОЛОГИЯ  </a:t>
            </a:r>
          </a:p>
          <a:p>
            <a:pPr algn="ctr"/>
            <a:r>
              <a:rPr lang="ru-RU" sz="2400" b="1" spc="321" dirty="0" smtClean="0">
                <a:solidFill>
                  <a:srgbClr val="252827"/>
                </a:solidFill>
                <a:latin typeface="Oswald"/>
              </a:rPr>
              <a:t>ДЛЯ ВЗРОСЛЫХ И ДЕТЕЙ</a:t>
            </a:r>
            <a:endParaRPr lang="en-US" sz="2400" b="1" spc="321" dirty="0">
              <a:solidFill>
                <a:srgbClr val="252827"/>
              </a:solidFill>
              <a:latin typeface="Oswald"/>
            </a:endParaRPr>
          </a:p>
          <a:p>
            <a:endParaRPr lang="ru-RU" dirty="0"/>
          </a:p>
        </p:txBody>
      </p:sp>
      <p:sp>
        <p:nvSpPr>
          <p:cNvPr id="9" name="AutoShape 9"/>
          <p:cNvSpPr/>
          <p:nvPr/>
        </p:nvSpPr>
        <p:spPr>
          <a:xfrm>
            <a:off x="13863355" y="4845310"/>
            <a:ext cx="4492578" cy="5438775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pPr algn="ctr"/>
            <a:r>
              <a:rPr lang="ru-RU" sz="2800" b="1" spc="321" dirty="0" smtClean="0">
                <a:solidFill>
                  <a:srgbClr val="252827"/>
                </a:solidFill>
                <a:latin typeface="Oswald"/>
              </a:rPr>
              <a:t>ДЕТСКАЯ </a:t>
            </a:r>
            <a:r>
              <a:rPr lang="en-US" sz="2800" b="1" spc="321" dirty="0" smtClean="0">
                <a:solidFill>
                  <a:srgbClr val="252827"/>
                </a:solidFill>
                <a:latin typeface="Oswald"/>
              </a:rPr>
              <a:t>КАРДИОЛОГИЯ</a:t>
            </a:r>
            <a:endParaRPr lang="en-US" sz="2800" b="1" spc="321" dirty="0">
              <a:solidFill>
                <a:srgbClr val="252827"/>
              </a:solidFill>
              <a:latin typeface="Oswald"/>
            </a:endParaRPr>
          </a:p>
          <a:p>
            <a:endParaRPr lang="ru-RU" dirty="0"/>
          </a:p>
        </p:txBody>
      </p:sp>
      <p:sp>
        <p:nvSpPr>
          <p:cNvPr id="11" name="TextBox 11"/>
          <p:cNvSpPr txBox="1"/>
          <p:nvPr/>
        </p:nvSpPr>
        <p:spPr>
          <a:xfrm>
            <a:off x="1236120" y="981076"/>
            <a:ext cx="16071972" cy="280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500" b="1" spc="700" dirty="0">
                <a:solidFill>
                  <a:srgbClr val="FFFFFF"/>
                </a:solidFill>
                <a:latin typeface="Oswald"/>
              </a:rPr>
              <a:t>ПРОФИЛИ МЕДИЦИНСКОЙ </a:t>
            </a:r>
            <a:r>
              <a:rPr lang="en-US" sz="5500" b="1" spc="700" dirty="0" smtClean="0">
                <a:solidFill>
                  <a:srgbClr val="FFFFFF"/>
                </a:solidFill>
                <a:latin typeface="Oswald"/>
              </a:rPr>
              <a:t>ПОМОЩИ</a:t>
            </a:r>
            <a:r>
              <a:rPr lang="ru-RU" sz="5500" b="1" spc="700" dirty="0" smtClean="0">
                <a:solidFill>
                  <a:srgbClr val="FFFFFF"/>
                </a:solidFill>
                <a:latin typeface="Oswald"/>
              </a:rPr>
              <a:t>, оказываемые в Ивановской областной клинической больнице</a:t>
            </a:r>
            <a:r>
              <a:rPr lang="en-US" sz="5500" b="1" spc="700" dirty="0" smtClean="0">
                <a:solidFill>
                  <a:srgbClr val="FFFFFF"/>
                </a:solidFill>
                <a:latin typeface="Oswald"/>
              </a:rPr>
              <a:t> </a:t>
            </a:r>
            <a:endParaRPr lang="en-US" sz="5500" b="1" spc="700" dirty="0">
              <a:solidFill>
                <a:srgbClr val="FFFFFF"/>
              </a:solidFill>
              <a:latin typeface="Oswald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-950769" y="882792"/>
            <a:ext cx="1901542" cy="190154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/>
          <a:srcRect l="44801" t="44801" r="44801" b="44801"/>
          <a:stretch>
            <a:fillRect/>
          </a:stretch>
        </p:blipFill>
        <p:spPr>
          <a:xfrm>
            <a:off x="17337233" y="882792"/>
            <a:ext cx="1901542" cy="190154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722273" y="5665910"/>
            <a:ext cx="4331726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72109" y="5665908"/>
            <a:ext cx="4331726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2" dirty="0">
                <a:solidFill>
                  <a:srgbClr val="252827"/>
                </a:solidFill>
                <a:latin typeface="Montserrat Light"/>
              </a:rPr>
              <a:t> </a:t>
            </a:r>
            <a:r>
              <a:rPr lang="ru-RU" sz="1600" spc="32" dirty="0">
                <a:latin typeface="Montserrat Light"/>
              </a:rPr>
              <a:t>ОБУЗ 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https://www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ivokb.ru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/</a:t>
            </a:r>
            <a:r>
              <a:rPr lang="en-US" sz="1600" spc="32" dirty="0" smtClean="0">
                <a:solidFill>
                  <a:srgbClr val="252827"/>
                </a:solidFill>
                <a:latin typeface="Montserrat Light"/>
              </a:rPr>
              <a:t>---------------------------</a:t>
            </a:r>
            <a:endParaRPr lang="en-US" sz="1600" spc="32" dirty="0">
              <a:solidFill>
                <a:srgbClr val="252827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863355" y="5665908"/>
            <a:ext cx="4331726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ru-RU" sz="1600" spc="32" dirty="0">
                <a:latin typeface="Montserrat Light"/>
              </a:rPr>
              <a:t>ОБУЗ 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https://www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ivokb.ru/</a:t>
            </a:r>
          </a:p>
          <a:p>
            <a:pPr>
              <a:lnSpc>
                <a:spcPts val="2239"/>
              </a:lnSpc>
            </a:pPr>
            <a:r>
              <a:rPr lang="en-US" sz="1600" spc="32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600" spc="32" dirty="0">
              <a:solidFill>
                <a:srgbClr val="252827"/>
              </a:solidFill>
              <a:latin typeface="Montserrat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276600" y="6630570"/>
            <a:ext cx="12262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dirty="0">
                <a:solidFill>
                  <a:srgbClr val="150599"/>
                </a:solidFill>
                <a:latin typeface="Montserrat Extra-Bold"/>
              </a:rPr>
              <a:t>Иваново</a:t>
            </a:r>
            <a:endParaRPr lang="en-US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039600" y="6630570"/>
            <a:ext cx="1564232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dirty="0">
                <a:solidFill>
                  <a:srgbClr val="150599"/>
                </a:solidFill>
                <a:latin typeface="Montserrat Extra-Bold"/>
              </a:rPr>
              <a:t> </a:t>
            </a:r>
            <a:r>
              <a:rPr lang="ru-RU" dirty="0" smtClean="0">
                <a:solidFill>
                  <a:srgbClr val="150599"/>
                </a:solidFill>
                <a:latin typeface="Montserrat Extra-Bold"/>
              </a:rPr>
              <a:t>Иваново</a:t>
            </a:r>
            <a:endParaRPr lang="en-US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6840203" y="6630570"/>
            <a:ext cx="1354878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dirty="0">
                <a:solidFill>
                  <a:srgbClr val="150599"/>
                </a:solidFill>
                <a:latin typeface="Montserrat Extra-Bold"/>
              </a:rPr>
              <a:t>Иваново</a:t>
            </a:r>
            <a:endParaRPr lang="en-US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7290294" y="159366"/>
            <a:ext cx="99770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300" b="1" dirty="0" smtClean="0">
                <a:solidFill>
                  <a:srgbClr val="FFFFFF"/>
                </a:solidFill>
                <a:latin typeface="Oswald"/>
              </a:rPr>
              <a:t>9</a:t>
            </a:r>
            <a:endParaRPr lang="en-US" sz="23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4722273" y="5818308"/>
            <a:ext cx="4331726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ru-RU" sz="1600" spc="32" dirty="0" smtClean="0">
                <a:latin typeface="Montserrat Light"/>
              </a:rPr>
              <a:t>ОБУЗ «Ивановская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2" dirty="0" smtClean="0">
                <a:solidFill>
                  <a:srgbClr val="CD0808"/>
                </a:solidFill>
                <a:latin typeface="Montserrat Light"/>
              </a:rPr>
              <a:t>https</a:t>
            </a: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://www</a:t>
            </a:r>
            <a:r>
              <a:rPr lang="ru-RU" sz="1600" spc="32" dirty="0">
                <a:solidFill>
                  <a:srgbClr val="CD0808"/>
                </a:solidFill>
                <a:latin typeface="Montserrat Light"/>
              </a:rPr>
              <a:t>,</a:t>
            </a:r>
            <a:r>
              <a:rPr lang="en-US" sz="1600" spc="32" dirty="0">
                <a:solidFill>
                  <a:srgbClr val="CD0808"/>
                </a:solidFill>
                <a:latin typeface="Montserrat Light"/>
              </a:rPr>
              <a:t>ivokb.ru</a:t>
            </a:r>
            <a:r>
              <a:rPr lang="en-US" sz="1600" spc="32" dirty="0" smtClean="0">
                <a:solidFill>
                  <a:srgbClr val="CD0808"/>
                </a:solidFill>
                <a:latin typeface="Montserrat Light"/>
              </a:rPr>
              <a:t>/</a:t>
            </a:r>
            <a:r>
              <a:rPr lang="en-US" sz="1600" spc="32" dirty="0" smtClean="0">
                <a:solidFill>
                  <a:srgbClr val="252827"/>
                </a:solidFill>
                <a:latin typeface="Montserrat Light"/>
              </a:rPr>
              <a:t>--</a:t>
            </a:r>
            <a:endParaRPr lang="en-US" sz="1600" spc="32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849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172200" y="6664694"/>
            <a:ext cx="265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tserrat Extra-Bold" charset="-52"/>
              </a:rPr>
              <a:t>       Иваново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Montserrat Extra-Bold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876" y="5048252"/>
            <a:ext cx="368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Oswald" charset="-52"/>
              </a:rPr>
              <a:t>А</a:t>
            </a:r>
            <a:r>
              <a:rPr lang="ru-RU" sz="2800" b="1" dirty="0" smtClean="0">
                <a:latin typeface="Oswald" charset="-52"/>
              </a:rPr>
              <a:t>ЛЛЕРГОЛОГИЯ</a:t>
            </a:r>
            <a:endParaRPr lang="ru-RU" sz="2800" b="1" dirty="0">
              <a:latin typeface="Oswald" charset="-52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822</TotalTime>
  <Words>2018</Words>
  <Application>Microsoft Office PowerPoint</Application>
  <PresentationFormat>Произвольный</PresentationFormat>
  <Paragraphs>602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Oswald</vt:lpstr>
      <vt:lpstr>Montserrat Extra-Bold</vt:lpstr>
      <vt:lpstr>Calibri</vt:lpstr>
      <vt:lpstr>Montserrat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16, 2020</dc:title>
  <dc:creator>Алла В. Радецкая</dc:creator>
  <cp:lastModifiedBy>NK</cp:lastModifiedBy>
  <cp:revision>64</cp:revision>
  <cp:lastPrinted>2019-05-23T10:36:03Z</cp:lastPrinted>
  <dcterms:created xsi:type="dcterms:W3CDTF">2006-08-16T00:00:00Z</dcterms:created>
  <dcterms:modified xsi:type="dcterms:W3CDTF">2019-08-09T07:37:42Z</dcterms:modified>
  <dc:identifier>DADU2911hBE</dc:identifier>
</cp:coreProperties>
</file>